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709" r:id="rId3"/>
    <p:sldId id="319" r:id="rId4"/>
    <p:sldId id="318" r:id="rId5"/>
    <p:sldId id="355" r:id="rId6"/>
    <p:sldId id="357" r:id="rId7"/>
    <p:sldId id="350" r:id="rId8"/>
    <p:sldId id="352" r:id="rId9"/>
    <p:sldId id="716" r:id="rId10"/>
    <p:sldId id="717" r:id="rId11"/>
    <p:sldId id="719" r:id="rId12"/>
    <p:sldId id="393" r:id="rId13"/>
    <p:sldId id="708" r:id="rId14"/>
    <p:sldId id="394" r:id="rId15"/>
    <p:sldId id="718" r:id="rId16"/>
    <p:sldId id="424" r:id="rId17"/>
    <p:sldId id="586" r:id="rId18"/>
    <p:sldId id="588" r:id="rId19"/>
    <p:sldId id="721" r:id="rId20"/>
    <p:sldId id="724" r:id="rId21"/>
    <p:sldId id="684" r:id="rId22"/>
    <p:sldId id="725" r:id="rId23"/>
    <p:sldId id="577" r:id="rId24"/>
    <p:sldId id="480" r:id="rId25"/>
    <p:sldId id="436" r:id="rId26"/>
    <p:sldId id="525" r:id="rId27"/>
    <p:sldId id="668" r:id="rId28"/>
    <p:sldId id="722" r:id="rId29"/>
    <p:sldId id="727" r:id="rId30"/>
    <p:sldId id="723" r:id="rId31"/>
    <p:sldId id="726" r:id="rId32"/>
    <p:sldId id="702" r:id="rId33"/>
    <p:sldId id="712" r:id="rId34"/>
    <p:sldId id="713" r:id="rId35"/>
    <p:sldId id="701" r:id="rId36"/>
    <p:sldId id="707" r:id="rId37"/>
    <p:sldId id="613" r:id="rId38"/>
    <p:sldId id="666" r:id="rId3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994C6"/>
    <a:srgbClr val="4F80BD"/>
    <a:srgbClr val="00B050"/>
    <a:srgbClr val="4F81BD"/>
    <a:srgbClr val="385D8A"/>
    <a:srgbClr val="FFFFFF"/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60" autoAdjust="0"/>
  </p:normalViewPr>
  <p:slideViewPr>
    <p:cSldViewPr>
      <p:cViewPr>
        <p:scale>
          <a:sx n="90" d="100"/>
          <a:sy n="90" d="100"/>
        </p:scale>
        <p:origin x="-1234" y="91"/>
      </p:cViewPr>
      <p:guideLst>
        <p:guide orient="horz" pos="2205"/>
        <p:guide pos="31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A2E416F-6A98-4F76-8704-0AA3A055FC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4DDD3E2-396D-4D42-9313-4A0D0800C66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Draw something to explain \sigma_k(G)</a:t>
            </a:r>
          </a:p>
        </p:txBody>
      </p:sp>
      <p:sp>
        <p:nvSpPr>
          <p:cNvPr id="6349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fld id="{A6C0E202-A132-4DFD-BB67-B7B1B091EECD}" type="slidenum">
              <a:rPr lang="zh-CN" altLang="en-US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26E8D-4102-4A29-81F4-C2CE5502E0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0E1C-4E13-46C2-8793-050CB3466E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3F153-CA9C-4C08-BCC1-307759E7CF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677A-EC1E-4B96-B05F-5FA7DB898D1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839E1-6686-4B8B-8288-A585B0BAFA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34831-A9FD-4FEB-9347-D8C82A0C33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79CCA-3D0E-4853-B2B9-58F99398083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07BD0-A012-4F9D-AEB4-E08B04F627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07695-DEDE-4ED0-AC17-9532A61799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5D3ED-F835-4E84-84FD-45029292E1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1042B-F6C8-41DC-AD56-D183B6648F7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97A92-887B-4E7B-8AD9-5B8EF5931B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2597412-8B69-4843-BBD2-DCE33D1AFE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>
            <a:spLocks noGrp="1" noChangeArrowheads="1"/>
          </p:cNvSpPr>
          <p:nvPr>
            <p:ph type="ctrTitle"/>
          </p:nvPr>
        </p:nvSpPr>
        <p:spPr>
          <a:xfrm>
            <a:off x="179388" y="404813"/>
            <a:ext cx="8566150" cy="1601787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Cycles and Paths of Many Lengths in Digraphs</a:t>
            </a:r>
          </a:p>
        </p:txBody>
      </p:sp>
      <p:sp>
        <p:nvSpPr>
          <p:cNvPr id="2051" name="副标题 2"/>
          <p:cNvSpPr>
            <a:spLocks noGrp="1" noChangeArrowheads="1"/>
          </p:cNvSpPr>
          <p:nvPr>
            <p:ph type="subTitle" idx="1"/>
          </p:nvPr>
        </p:nvSpPr>
        <p:spPr>
          <a:xfrm>
            <a:off x="1697038" y="4643446"/>
            <a:ext cx="5545137" cy="1571636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solidFill>
                  <a:srgbClr val="002060"/>
                </a:solidFill>
              </a:rPr>
              <a:t>张赞波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zh-CN" altLang="en-US" sz="1800" b="1" dirty="0" smtClean="0">
                <a:solidFill>
                  <a:srgbClr val="00B050"/>
                </a:solidFill>
              </a:rPr>
              <a:t>广东轻工职业技术学院</a:t>
            </a:r>
            <a:r>
              <a:rPr lang="en-US" altLang="zh-CN" sz="1800" b="1" dirty="0" smtClean="0">
                <a:solidFill>
                  <a:srgbClr val="00B050"/>
                </a:solidFill>
              </a:rPr>
              <a:t>/</a:t>
            </a:r>
          </a:p>
          <a:p>
            <a:pPr eaLnBrk="1" hangingPunct="1"/>
            <a:r>
              <a:rPr lang="zh-CN" altLang="en-US" sz="1800" b="1" dirty="0" smtClean="0">
                <a:solidFill>
                  <a:srgbClr val="00B050"/>
                </a:solidFill>
              </a:rPr>
              <a:t>特文特大学 </a:t>
            </a:r>
            <a:r>
              <a:rPr lang="en-US" altLang="zh-CN" sz="1800" b="1" dirty="0" smtClean="0">
                <a:solidFill>
                  <a:srgbClr val="00B050"/>
                </a:solidFill>
              </a:rPr>
              <a:t>(University of </a:t>
            </a:r>
            <a:r>
              <a:rPr lang="en-US" altLang="zh-CN" sz="1800" b="1" dirty="0" err="1" smtClean="0">
                <a:solidFill>
                  <a:srgbClr val="00B050"/>
                </a:solidFill>
              </a:rPr>
              <a:t>Twente</a:t>
            </a:r>
            <a:r>
              <a:rPr lang="en-US" altLang="zh-CN" sz="1800" b="1" dirty="0" smtClean="0">
                <a:solidFill>
                  <a:srgbClr val="00B050"/>
                </a:solidFill>
              </a:rPr>
              <a:t>)</a:t>
            </a:r>
          </a:p>
          <a:p>
            <a:pPr eaLnBrk="1" hangingPunct="1"/>
            <a:r>
              <a:rPr lang="en-US" altLang="zh-CN" sz="1800" b="1" dirty="0" smtClean="0">
                <a:solidFill>
                  <a:srgbClr val="00B050"/>
                </a:solidFill>
              </a:rPr>
              <a:t>eltonzhang2001@gmail.com</a:t>
            </a:r>
          </a:p>
          <a:p>
            <a:pPr eaLnBrk="1" hangingPunct="1"/>
            <a:endParaRPr lang="en-US" altLang="zh-CN" b="1" dirty="0" smtClean="0">
              <a:solidFill>
                <a:srgbClr val="00B050"/>
              </a:solidFill>
            </a:endParaRPr>
          </a:p>
        </p:txBody>
      </p:sp>
      <p:sp>
        <p:nvSpPr>
          <p:cNvPr id="2053" name="文本框 1"/>
          <p:cNvSpPr txBox="1">
            <a:spLocks noChangeArrowheads="1"/>
          </p:cNvSpPr>
          <p:nvPr/>
        </p:nvSpPr>
        <p:spPr bwMode="auto">
          <a:xfrm>
            <a:off x="1258888" y="2071678"/>
            <a:ext cx="6445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2018</a:t>
            </a:r>
            <a:r>
              <a:rPr lang="zh-CN" altLang="en-US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广东图论与组合数学研讨会</a:t>
            </a:r>
            <a:endParaRPr lang="en-US" altLang="zh-CN" sz="2400" b="1" dirty="0" smtClean="0">
              <a:solidFill>
                <a:srgbClr val="0070C0"/>
              </a:solidFill>
              <a:latin typeface="Calibri" pitchFamily="34" charset="0"/>
              <a:ea typeface="微软雅黑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中山大学</a:t>
            </a:r>
            <a:endParaRPr lang="zh-CN" altLang="en-US" sz="2400" b="1" dirty="0">
              <a:solidFill>
                <a:srgbClr val="0070C0"/>
              </a:solidFill>
              <a:latin typeface="Calibri" pitchFamily="34" charset="0"/>
              <a:ea typeface="微软雅黑" pitchFamily="34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201</a:t>
            </a:r>
            <a:r>
              <a:rPr lang="en-US" altLang="zh-CN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8</a:t>
            </a:r>
            <a:r>
              <a:rPr lang="zh-CN" altLang="en-US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年</a:t>
            </a:r>
            <a:r>
              <a:rPr lang="en-US" altLang="zh-CN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7</a:t>
            </a:r>
            <a:r>
              <a:rPr lang="zh-CN" altLang="en-US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月</a:t>
            </a:r>
            <a:r>
              <a:rPr lang="en-US" altLang="zh-CN" sz="2400" b="1" dirty="0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7</a:t>
            </a:r>
            <a:r>
              <a:rPr lang="zh-CN" altLang="en-US" sz="2400" b="1" smtClean="0">
                <a:solidFill>
                  <a:srgbClr val="0070C0"/>
                </a:solidFill>
                <a:latin typeface="Calibri" pitchFamily="34" charset="0"/>
                <a:ea typeface="微软雅黑" pitchFamily="34" charset="-122"/>
              </a:rPr>
              <a:t>日</a:t>
            </a:r>
            <a:endParaRPr lang="zh-CN" altLang="en-US" sz="2400" b="1" dirty="0">
              <a:solidFill>
                <a:srgbClr val="0070C0"/>
              </a:solidFill>
              <a:latin typeface="Calibri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Path-connectedness</a:t>
            </a:r>
          </a:p>
        </p:txBody>
      </p:sp>
      <p:sp>
        <p:nvSpPr>
          <p:cNvPr id="337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Hamiltonian-connected: </a:t>
            </a:r>
            <a:r>
              <a:rPr lang="en-US" altLang="zh-CN" sz="2400" b="1" dirty="0" smtClean="0"/>
              <a:t>between every two vertices there is a Hamiltonian path.</a:t>
            </a:r>
          </a:p>
          <a:p>
            <a:pPr eaLnBrk="1" hangingPunct="1"/>
            <a:r>
              <a:rPr lang="en-US" altLang="zh-CN" b="1" dirty="0" err="1" smtClean="0"/>
              <a:t>Panconnected</a:t>
            </a:r>
            <a:r>
              <a:rPr lang="en-US" altLang="zh-CN" b="1" dirty="0" smtClean="0"/>
              <a:t>: </a:t>
            </a:r>
            <a:r>
              <a:rPr lang="en-US" altLang="zh-CN" sz="2400" b="1" dirty="0" smtClean="0">
                <a:sym typeface="+mn-ea"/>
              </a:rPr>
              <a:t>between every two vertices there exist paths of every length from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err="1" smtClean="0">
                <a:latin typeface="Times New Roman" pitchFamily="18" charset="0"/>
                <a:sym typeface="+mn-ea"/>
              </a:rPr>
              <a:t>u</a:t>
            </a:r>
            <a:r>
              <a:rPr lang="en-US" altLang="zh-CN" sz="2400" b="1" dirty="0" err="1" smtClean="0">
                <a:latin typeface="Times New Roman" pitchFamily="18" charset="0"/>
                <a:sym typeface="+mn-ea"/>
              </a:rPr>
              <a:t>,</a:t>
            </a:r>
            <a:r>
              <a:rPr lang="en-US" altLang="zh-CN" sz="2400" b="1" i="1" dirty="0" err="1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 to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-1 </a:t>
            </a:r>
            <a:r>
              <a:rPr lang="en-US" altLang="zh-CN" sz="2400" b="1" dirty="0" smtClean="0">
                <a:sym typeface="+mn-ea"/>
              </a:rPr>
              <a:t>(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3</a:t>
            </a:r>
            <a:r>
              <a:rPr lang="en-US" altLang="zh-CN" sz="2400" b="1" dirty="0" smtClean="0">
                <a:sym typeface="+mn-ea"/>
              </a:rPr>
              <a:t> to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-1</a:t>
            </a:r>
            <a:r>
              <a:rPr lang="en-US" altLang="zh-CN" sz="2400" b="1" dirty="0" smtClean="0">
                <a:sym typeface="+mn-ea"/>
              </a:rPr>
              <a:t>).</a:t>
            </a:r>
            <a:endParaRPr lang="en-US" altLang="zh-CN" sz="2400" b="1" dirty="0" smtClean="0"/>
          </a:p>
          <a:p>
            <a:pPr eaLnBrk="1" hangingPunct="1"/>
            <a:r>
              <a:rPr lang="en-US" altLang="zh-CN" b="1" dirty="0" smtClean="0"/>
              <a:t>Path extendable: </a:t>
            </a:r>
            <a:r>
              <a:rPr lang="en-US" altLang="zh-CN" sz="2400" b="1" dirty="0" smtClean="0">
                <a:sym typeface="+mn-ea"/>
              </a:rPr>
              <a:t>for every path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P</a:t>
            </a:r>
            <a:r>
              <a:rPr lang="en-US" altLang="zh-CN" sz="2400" b="1" dirty="0" smtClean="0">
                <a:sym typeface="+mn-ea"/>
              </a:rPr>
              <a:t>, there exists another path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'</a:t>
            </a:r>
            <a:r>
              <a:rPr lang="en-US" altLang="zh-CN" sz="2400" b="1" dirty="0" smtClean="0">
                <a:sym typeface="+mn-ea"/>
              </a:rPr>
              <a:t> with the same starting and ending vertices, such that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 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')</a:t>
            </a:r>
            <a:r>
              <a:rPr lang="en-US" altLang="zh-CN" sz="2400" b="1" dirty="0" smtClean="0">
                <a:sym typeface="Symbol" pitchFamily="18" charset="2"/>
              </a:rPr>
              <a:t> and 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|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')| = |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P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)| + 1</a:t>
            </a:r>
            <a:r>
              <a:rPr lang="en-US" altLang="zh-CN" sz="2400" b="1" dirty="0" smtClean="0">
                <a:sym typeface="+mn-ea"/>
              </a:rPr>
              <a:t>.</a:t>
            </a:r>
          </a:p>
          <a:p>
            <a:pPr eaLnBrk="1" hangingPunct="1">
              <a:buNone/>
            </a:pPr>
            <a:endParaRPr lang="en-US" altLang="zh-CN" b="1" dirty="0" smtClean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err="1" smtClean="0">
                <a:solidFill>
                  <a:srgbClr val="0070C0"/>
                </a:solidFill>
              </a:rPr>
              <a:t>Bondy’s</a:t>
            </a:r>
            <a:r>
              <a:rPr lang="en-US" altLang="zh-CN" b="1" dirty="0" smtClean="0">
                <a:solidFill>
                  <a:srgbClr val="0070C0"/>
                </a:solidFill>
              </a:rPr>
              <a:t> Meta-Conjecture</a:t>
            </a:r>
          </a:p>
        </p:txBody>
      </p:sp>
      <p:sp>
        <p:nvSpPr>
          <p:cNvPr id="317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(</a:t>
            </a:r>
            <a:r>
              <a:rPr lang="en-US" altLang="zh-CN" b="1" dirty="0" err="1" smtClean="0"/>
              <a:t>Bondy</a:t>
            </a:r>
            <a:r>
              <a:rPr lang="en-US" altLang="zh-CN" b="1" dirty="0" smtClean="0"/>
              <a:t> 1971) 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b="1" dirty="0" smtClean="0"/>
              <a:t>Meta-conjecture: Almost any nontrivial Hamiltonian condition also implies </a:t>
            </a:r>
            <a:r>
              <a:rPr lang="en-US" altLang="zh-CN" b="1" dirty="0" err="1" smtClean="0"/>
              <a:t>pancyclicity</a:t>
            </a:r>
            <a:r>
              <a:rPr lang="en-US" altLang="zh-CN" b="1" dirty="0" smtClean="0"/>
              <a:t>.</a:t>
            </a:r>
          </a:p>
          <a:p>
            <a:pPr eaLnBrk="1" hangingPunct="1"/>
            <a:endParaRPr lang="en-US" altLang="zh-CN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871663" y="22494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71663" y="41798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871663" y="2484438"/>
            <a:ext cx="1814512" cy="1462087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1500" spc="-500" dirty="0" smtClean="0">
                <a:solidFill>
                  <a:srgbClr val="0070C0"/>
                </a:solidFill>
                <a:latin typeface="+mj-lt"/>
                <a:ea typeface="微软雅黑" panose="020B0503020204020204" charset="-122"/>
              </a:rPr>
              <a:t>02</a:t>
            </a:r>
            <a:endParaRPr lang="en-US" altLang="zh-CN" sz="11500" spc="-500" dirty="0">
              <a:solidFill>
                <a:srgbClr val="0070C0"/>
              </a:solidFill>
              <a:latin typeface="+mj-lt"/>
              <a:ea typeface="微软雅黑" panose="020B0503020204020204" charset="-122"/>
            </a:endParaRPr>
          </a:p>
        </p:txBody>
      </p:sp>
      <p:sp>
        <p:nvSpPr>
          <p:cNvPr id="18437" name="文本框 8"/>
          <p:cNvSpPr txBox="1">
            <a:spLocks noChangeArrowheads="1"/>
          </p:cNvSpPr>
          <p:nvPr/>
        </p:nvSpPr>
        <p:spPr bwMode="auto">
          <a:xfrm>
            <a:off x="3890963" y="2249488"/>
            <a:ext cx="343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1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General Digraphs: Degree Conditions</a:t>
            </a:r>
            <a:endParaRPr lang="en-US" altLang="zh-CN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err="1" smtClean="0">
                <a:solidFill>
                  <a:srgbClr val="0070C0"/>
                </a:solidFill>
              </a:rPr>
              <a:t>Hamiltonicity</a:t>
            </a:r>
            <a:endParaRPr lang="en-US" altLang="zh-CN" b="1" dirty="0" smtClean="0">
              <a:solidFill>
                <a:srgbClr val="0070C0"/>
              </a:solidFill>
            </a:endParaRPr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宋体" pitchFamily="2" charset="-122"/>
              </a:rPr>
              <a:t>(Dirac 1952)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宋体" pitchFamily="2" charset="-122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δ</a:t>
            </a:r>
            <a:r>
              <a:rPr lang="en-US" altLang="zh-CN" sz="2400" b="1" dirty="0" smtClean="0">
                <a:latin typeface="Times New Roman" pitchFamily="18" charset="0"/>
                <a:sym typeface="宋体" pitchFamily="2" charset="-12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宋体" pitchFamily="2" charset="-122"/>
              </a:rPr>
              <a:t>) ≥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宋体" pitchFamily="2" charset="-122"/>
              </a:rPr>
              <a:t>/2</a:t>
            </a:r>
            <a:r>
              <a:rPr lang="en-US" altLang="zh-CN" sz="2400" b="1" dirty="0" smtClean="0">
                <a:sym typeface="宋体" pitchFamily="2" charset="-122"/>
              </a:rPr>
              <a:t>, then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G</a:t>
            </a:r>
            <a:r>
              <a:rPr lang="en-US" altLang="zh-CN" sz="2400" b="1" dirty="0" smtClean="0">
                <a:sym typeface="宋体" pitchFamily="2" charset="-122"/>
              </a:rPr>
              <a:t> is Hamiltonian.</a:t>
            </a:r>
            <a:endParaRPr lang="en-US" altLang="zh-CN" sz="2400" b="1" i="1" dirty="0" smtClean="0">
              <a:latin typeface="Times New Roman" pitchFamily="18" charset="0"/>
              <a:sym typeface="宋体" pitchFamily="2" charset="-122"/>
            </a:endParaRPr>
          </a:p>
          <a:p>
            <a:pPr eaLnBrk="1" hangingPunct="1"/>
            <a:r>
              <a:rPr lang="en-US" altLang="zh-CN" b="1" dirty="0" smtClean="0">
                <a:sym typeface="宋体" pitchFamily="2" charset="-122"/>
              </a:rPr>
              <a:t>(Ore 1960)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宋体" pitchFamily="2" charset="-122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σ</a:t>
            </a:r>
            <a:r>
              <a:rPr lang="en-US" altLang="zh-CN" sz="2400" b="1" baseline="-25000" dirty="0" smtClean="0">
                <a:latin typeface="Times New Roman" pitchFamily="18" charset="0"/>
                <a:sym typeface="宋体" pitchFamily="2" charset="-122"/>
              </a:rPr>
              <a:t>2</a:t>
            </a:r>
            <a:r>
              <a:rPr lang="en-US" altLang="zh-CN" sz="2400" b="1" dirty="0" smtClean="0">
                <a:latin typeface="Times New Roman" pitchFamily="18" charset="0"/>
                <a:sym typeface="宋体" pitchFamily="2" charset="-12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宋体" pitchFamily="2" charset="-122"/>
              </a:rPr>
              <a:t>) ≥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n</a:t>
            </a:r>
            <a:r>
              <a:rPr lang="en-US" altLang="zh-CN" sz="2400" b="1" dirty="0" smtClean="0">
                <a:sym typeface="宋体" pitchFamily="2" charset="-122"/>
              </a:rPr>
              <a:t>, then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G</a:t>
            </a:r>
            <a:r>
              <a:rPr lang="en-US" altLang="zh-CN" sz="2400" b="1" dirty="0" smtClean="0">
                <a:sym typeface="宋体" pitchFamily="2" charset="-122"/>
              </a:rPr>
              <a:t> is Hamiltonian.</a:t>
            </a:r>
          </a:p>
          <a:p>
            <a:pPr eaLnBrk="1" hangingPunct="1"/>
            <a:endParaRPr lang="zh-CN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err="1" smtClean="0">
                <a:solidFill>
                  <a:srgbClr val="0070C0"/>
                </a:solidFill>
              </a:rPr>
              <a:t>Hamiltonicity</a:t>
            </a:r>
            <a:r>
              <a:rPr lang="en-US" altLang="zh-CN" b="1" dirty="0" smtClean="0">
                <a:solidFill>
                  <a:srgbClr val="0070C0"/>
                </a:solidFill>
              </a:rPr>
              <a:t> of Digraph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(</a:t>
            </a:r>
            <a:r>
              <a:rPr lang="en-US" altLang="zh-CN" b="1" dirty="0" err="1" smtClean="0">
                <a:sym typeface="+mn-ea"/>
              </a:rPr>
              <a:t>Ghouila-Houri</a:t>
            </a:r>
            <a:r>
              <a:rPr lang="en-US" altLang="zh-CN" b="1" dirty="0" smtClean="0">
                <a:sym typeface="+mn-ea"/>
              </a:rPr>
              <a:t> 1960)</a:t>
            </a:r>
          </a:p>
          <a:p>
            <a:pPr marL="457200" lvl="1" indent="0" eaLnBrk="1" hangingPunct="1">
              <a:buNone/>
            </a:pP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ym typeface="+mn-ea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</a:t>
            </a:r>
            <a:r>
              <a:rPr lang="en-US" altLang="zh-CN" sz="2400" b="1" dirty="0" smtClean="0">
                <a:sym typeface="+mn-ea"/>
              </a:rPr>
              <a:t>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is Hamiltonian.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(Corollary)</a:t>
            </a:r>
          </a:p>
          <a:p>
            <a:pPr marL="457200" lvl="1" indent="0" eaLnBrk="1" hangingPunct="1">
              <a:buNone/>
            </a:pP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0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/2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is Hamiltonian.</a:t>
            </a:r>
            <a:endParaRPr lang="en-US" altLang="zh-CN" sz="2400" b="1" dirty="0" smtClean="0"/>
          </a:p>
          <a:p>
            <a:pPr eaLnBrk="1" hangingPunct="1"/>
            <a:endParaRPr lang="en-US" altLang="zh-CN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In- &amp; Out-Degree Sum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(Woodall 1972)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/>
              <a:t>If </a:t>
            </a:r>
            <a:r>
              <a:rPr lang="en-US" altLang="zh-CN" sz="2400" b="1" i="1" dirty="0" smtClean="0">
                <a:latin typeface="Times New Roman" pitchFamily="18" charset="0"/>
              </a:rPr>
              <a:t>d</a:t>
            </a:r>
            <a:r>
              <a:rPr lang="en-US" altLang="zh-CN" sz="2400" b="1" baseline="30000" dirty="0" smtClean="0">
                <a:latin typeface="Times New Roman" pitchFamily="18" charset="0"/>
              </a:rPr>
              <a:t>+</a:t>
            </a:r>
            <a:r>
              <a:rPr lang="en-US" altLang="zh-CN" sz="2400" b="1" dirty="0" smtClean="0">
                <a:latin typeface="Times New Roman" pitchFamily="18" charset="0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en-US" altLang="zh-CN" sz="2400" b="1" dirty="0" smtClean="0">
                <a:latin typeface="Times New Roman" pitchFamily="18" charset="0"/>
              </a:rPr>
              <a:t>) + </a:t>
            </a:r>
            <a:r>
              <a:rPr lang="en-US" altLang="zh-CN" sz="2400" b="1" i="1" dirty="0" smtClean="0">
                <a:latin typeface="Times New Roman" pitchFamily="18" charset="0"/>
              </a:rPr>
              <a:t>d</a:t>
            </a:r>
            <a:r>
              <a:rPr lang="en-US" altLang="zh-CN" sz="2400" b="1" baseline="30000" dirty="0" smtClean="0">
                <a:latin typeface="Times New Roman" pitchFamily="18" charset="0"/>
              </a:rPr>
              <a:t>-</a:t>
            </a:r>
            <a:r>
              <a:rPr lang="en-US" altLang="zh-CN" sz="2400" b="1" dirty="0" smtClean="0">
                <a:latin typeface="Times New Roman" pitchFamily="18" charset="0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</a:rPr>
              <a:t>y</a:t>
            </a:r>
            <a:r>
              <a:rPr lang="en-US" altLang="zh-CN" sz="2400" b="1" dirty="0" smtClean="0">
                <a:latin typeface="Times New Roman" pitchFamily="18" charset="0"/>
              </a:rPr>
              <a:t>) ≥ </a:t>
            </a:r>
            <a:r>
              <a:rPr lang="en-US" altLang="zh-CN" sz="2400" b="1" i="1" dirty="0" smtClean="0">
                <a:latin typeface="Times New Roman" pitchFamily="18" charset="0"/>
              </a:rPr>
              <a:t>n</a:t>
            </a:r>
            <a:r>
              <a:rPr lang="en-US" altLang="zh-CN" sz="2400" b="1" dirty="0" smtClean="0">
                <a:latin typeface="Times New Roman" pitchFamily="18" charset="0"/>
              </a:rPr>
              <a:t> </a:t>
            </a:r>
            <a:r>
              <a:rPr lang="en-US" altLang="zh-CN" sz="2400" b="1" dirty="0" smtClean="0"/>
              <a:t>for all pairs of vertices </a:t>
            </a: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en-US" altLang="zh-CN" sz="2400" b="1" dirty="0" smtClean="0"/>
              <a:t> and </a:t>
            </a:r>
            <a:r>
              <a:rPr lang="en-US" altLang="zh-CN" sz="2400" b="1" i="1" dirty="0" smtClean="0">
                <a:latin typeface="Times New Roman" pitchFamily="18" charset="0"/>
              </a:rPr>
              <a:t>y</a:t>
            </a:r>
            <a:r>
              <a:rPr lang="en-US" altLang="zh-CN" sz="2400" b="1" dirty="0" smtClean="0"/>
              <a:t> such that there is no arc from </a:t>
            </a: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en-US" altLang="zh-CN" sz="2400" b="1" dirty="0" smtClean="0"/>
              <a:t> to </a:t>
            </a:r>
            <a:r>
              <a:rPr lang="en-US" altLang="zh-CN" sz="2400" b="1" i="1" dirty="0" smtClean="0">
                <a:latin typeface="Times New Roman" pitchFamily="18" charset="0"/>
              </a:rPr>
              <a:t>y</a:t>
            </a:r>
            <a:r>
              <a:rPr lang="en-US" altLang="zh-CN" sz="2400" b="1" dirty="0" smtClean="0"/>
              <a:t>, then </a:t>
            </a:r>
            <a:r>
              <a:rPr lang="en-US" altLang="zh-CN" sz="2400" b="1" i="1" dirty="0" smtClean="0">
                <a:latin typeface="Times New Roman" pitchFamily="18" charset="0"/>
              </a:rPr>
              <a:t>D</a:t>
            </a:r>
            <a:r>
              <a:rPr lang="en-US" altLang="zh-CN" sz="2400" b="1" dirty="0" smtClean="0"/>
              <a:t> is Hamiltonian. </a:t>
            </a:r>
          </a:p>
          <a:p>
            <a:pPr eaLnBrk="1" hangingPunct="1"/>
            <a:r>
              <a:rPr lang="en-US" altLang="zh-CN" b="1" dirty="0" smtClean="0">
                <a:solidFill>
                  <a:srgbClr val="002060"/>
                </a:solidFill>
              </a:rPr>
              <a:t>(Zhang, Zhang &amp;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Wen</a:t>
            </a:r>
            <a:r>
              <a:rPr lang="en-US" altLang="zh-CN" b="1" dirty="0" smtClean="0">
                <a:solidFill>
                  <a:srgbClr val="002060"/>
                </a:solidFill>
              </a:rPr>
              <a:t>, SIAM DM 2013)</a:t>
            </a:r>
          </a:p>
          <a:p>
            <a:pPr marL="457200" lvl="1" indent="0" eaLnBrk="1" hangingPunct="1">
              <a:buNone/>
            </a:pPr>
            <a:r>
              <a:rPr lang="en-US" altLang="zh-CN" sz="2400" b="1" dirty="0" smtClean="0">
                <a:solidFill>
                  <a:srgbClr val="002060"/>
                </a:solidFill>
              </a:rPr>
              <a:t>If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d</a:t>
            </a:r>
            <a:r>
              <a:rPr lang="en-US" altLang="zh-CN" sz="24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+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x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) +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d</a:t>
            </a:r>
            <a:r>
              <a:rPr lang="en-US" altLang="zh-CN" sz="2400" b="1" baseline="30000" dirty="0" smtClean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y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) ≥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n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 - 1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for all pairs of vertices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x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and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y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such that there is no arc from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x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to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y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, then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is Hamiltonian, unless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belongs to one of four exceptional families of digraphs that can be well-defined.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/>
          </a:p>
          <a:p>
            <a:pPr eaLnBrk="1" hangingPunct="1"/>
            <a:endParaRPr lang="en-US" altLang="zh-CN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Degree Sum</a:t>
            </a:r>
          </a:p>
        </p:txBody>
      </p:sp>
      <p:sp>
        <p:nvSpPr>
          <p:cNvPr id="2150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(</a:t>
            </a:r>
            <a:r>
              <a:rPr lang="en-US" altLang="zh-CN" b="1" dirty="0" err="1" smtClean="0">
                <a:sym typeface="+mn-ea"/>
              </a:rPr>
              <a:t>Meyniel</a:t>
            </a:r>
            <a:r>
              <a:rPr lang="en-US" altLang="zh-CN" b="1" dirty="0" smtClean="0">
                <a:sym typeface="+mn-ea"/>
              </a:rPr>
              <a:t> 1973)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+mn-ea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is strong and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x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+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y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2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 − 1</a:t>
            </a:r>
            <a:r>
              <a:rPr lang="en-US" altLang="zh-CN" sz="2400" b="1" dirty="0" smtClean="0">
                <a:sym typeface="+mn-ea"/>
              </a:rPr>
              <a:t> for all pairs of non-adjacent vertices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x</a:t>
            </a:r>
            <a:r>
              <a:rPr lang="en-US" altLang="zh-CN" sz="2400" b="1" dirty="0" smtClean="0">
                <a:sym typeface="+mn-ea"/>
              </a:rPr>
              <a:t> and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y</a:t>
            </a:r>
            <a:r>
              <a:rPr lang="en-US" altLang="zh-CN" sz="2400" b="1" dirty="0" smtClean="0">
                <a:sym typeface="+mn-ea"/>
              </a:rPr>
              <a:t> in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, then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is Hamiltonian.</a:t>
            </a:r>
          </a:p>
          <a:p>
            <a:pPr eaLnBrk="1" hangingPunct="1"/>
            <a:r>
              <a:rPr lang="en-US" altLang="zh-CN" b="1" dirty="0" smtClean="0"/>
              <a:t>Strong: </a:t>
            </a:r>
            <a:r>
              <a:rPr lang="en-US" altLang="zh-CN" sz="2400" b="1" dirty="0" smtClean="0"/>
              <a:t>for every pair </a:t>
            </a: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en-US" altLang="zh-CN" sz="2400" b="1" dirty="0" smtClean="0"/>
              <a:t>, </a:t>
            </a:r>
            <a:r>
              <a:rPr lang="en-US" altLang="zh-CN" sz="2400" b="1" i="1" dirty="0" smtClean="0">
                <a:latin typeface="Times New Roman" pitchFamily="18" charset="0"/>
              </a:rPr>
              <a:t>y</a:t>
            </a:r>
            <a:r>
              <a:rPr lang="en-US" altLang="zh-CN" sz="2400" b="1" dirty="0" smtClean="0"/>
              <a:t> of distinct vertices there exist an </a:t>
            </a:r>
            <a:r>
              <a:rPr lang="en-US" altLang="zh-CN" sz="2400" b="1" dirty="0" smtClean="0">
                <a:latin typeface="Times New Roman" pitchFamily="18" charset="0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en-US" altLang="zh-CN" sz="2400" b="1" dirty="0" smtClean="0">
                <a:latin typeface="Times New Roman" pitchFamily="18" charset="0"/>
              </a:rPr>
              <a:t>, </a:t>
            </a:r>
            <a:r>
              <a:rPr lang="en-US" altLang="zh-CN" sz="2400" b="1" i="1" dirty="0" smtClean="0">
                <a:latin typeface="Times New Roman" pitchFamily="18" charset="0"/>
              </a:rPr>
              <a:t>y</a:t>
            </a:r>
            <a:r>
              <a:rPr lang="en-US" altLang="zh-CN" sz="2400" b="1" dirty="0" smtClean="0">
                <a:latin typeface="Times New Roman" pitchFamily="18" charset="0"/>
              </a:rPr>
              <a:t>)-</a:t>
            </a:r>
            <a:r>
              <a:rPr lang="en-US" altLang="zh-CN" sz="2400" b="1" dirty="0" smtClean="0"/>
              <a:t>path and a </a:t>
            </a:r>
            <a:r>
              <a:rPr lang="en-US" altLang="zh-CN" sz="2400" b="1" dirty="0" smtClean="0">
                <a:latin typeface="Times New Roman" pitchFamily="18" charset="0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</a:rPr>
              <a:t>y</a:t>
            </a:r>
            <a:r>
              <a:rPr lang="en-US" altLang="zh-CN" sz="2400" b="1" dirty="0" smtClean="0">
                <a:latin typeface="Times New Roman" pitchFamily="18" charset="0"/>
              </a:rPr>
              <a:t>, </a:t>
            </a:r>
            <a:r>
              <a:rPr lang="en-US" altLang="zh-CN" sz="2400" b="1" i="1" dirty="0" smtClean="0">
                <a:latin typeface="Times New Roman" pitchFamily="18" charset="0"/>
              </a:rPr>
              <a:t>x</a:t>
            </a:r>
            <a:r>
              <a:rPr lang="en-US" altLang="zh-CN" sz="2400" b="1" dirty="0" smtClean="0">
                <a:latin typeface="Times New Roman" pitchFamily="18" charset="0"/>
              </a:rPr>
              <a:t>)-</a:t>
            </a:r>
            <a:r>
              <a:rPr lang="en-US" altLang="zh-CN" sz="2400" b="1" dirty="0" smtClean="0"/>
              <a:t>path.</a:t>
            </a:r>
          </a:p>
          <a:p>
            <a:pPr eaLnBrk="1" hangingPunct="1"/>
            <a:endParaRPr lang="en-US" altLang="zh-CN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err="1" smtClean="0">
                <a:solidFill>
                  <a:srgbClr val="0070C0"/>
                </a:solidFill>
              </a:rPr>
              <a:t>Pancyclicity</a:t>
            </a:r>
            <a:endParaRPr lang="en-US" altLang="zh-CN" b="1" dirty="0" smtClean="0">
              <a:solidFill>
                <a:srgbClr val="0070C0"/>
              </a:solidFill>
            </a:endParaRPr>
          </a:p>
        </p:txBody>
      </p:sp>
      <p:sp>
        <p:nvSpPr>
          <p:cNvPr id="358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(</a:t>
            </a:r>
            <a:r>
              <a:rPr lang="en-US" altLang="zh-CN" b="1" dirty="0" err="1" smtClean="0">
                <a:sym typeface="+mn-ea"/>
              </a:rPr>
              <a:t>Thomassen</a:t>
            </a:r>
            <a:r>
              <a:rPr lang="en-US" altLang="zh-CN" b="1" dirty="0" smtClean="0">
                <a:sym typeface="+mn-ea"/>
              </a:rPr>
              <a:t> 1977)</a:t>
            </a:r>
            <a:endParaRPr lang="en-US" altLang="zh-CN" b="1" dirty="0" smtClean="0"/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+mn-ea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x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+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y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2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ym typeface="+mn-ea"/>
              </a:rPr>
              <a:t> whenever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x</a:t>
            </a:r>
            <a:r>
              <a:rPr lang="en-US" altLang="zh-CN" sz="2400" b="1" dirty="0" smtClean="0">
                <a:sym typeface="+mn-ea"/>
              </a:rPr>
              <a:t> and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y</a:t>
            </a:r>
            <a:r>
              <a:rPr lang="en-US" altLang="zh-CN" sz="2400" b="1" dirty="0" smtClean="0">
                <a:sym typeface="+mn-ea"/>
              </a:rPr>
              <a:t> are nonadjacent, then either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has cycles of all lengths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2</a:t>
            </a:r>
            <a:r>
              <a:rPr lang="en-US" altLang="zh-CN" sz="2400" b="1" dirty="0" smtClean="0">
                <a:sym typeface="+mn-ea"/>
              </a:rPr>
              <a:t>,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3</a:t>
            </a:r>
            <a:r>
              <a:rPr lang="en-US" altLang="zh-CN" sz="2400" b="1" dirty="0" smtClean="0">
                <a:sym typeface="+mn-ea"/>
              </a:rPr>
              <a:t>,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...</a:t>
            </a:r>
            <a:r>
              <a:rPr lang="en-US" altLang="zh-CN" sz="2400" b="1" dirty="0" smtClean="0">
                <a:sym typeface="+mn-ea"/>
              </a:rPr>
              <a:t> ,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ym typeface="+mn-ea"/>
              </a:rPr>
              <a:t> or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belongs to some well-defined exception classes of digraphs.</a:t>
            </a:r>
          </a:p>
          <a:p>
            <a:pPr eaLnBrk="1" hangingPunct="1"/>
            <a:r>
              <a:rPr lang="en-US" altLang="zh-CN" b="1" dirty="0" smtClean="0"/>
              <a:t>(</a:t>
            </a:r>
            <a:r>
              <a:rPr lang="en-US" altLang="zh-CN" b="1" dirty="0" err="1" smtClean="0"/>
              <a:t>Alon</a:t>
            </a:r>
            <a:r>
              <a:rPr lang="en-US" altLang="zh-CN" b="1" dirty="0" smtClean="0"/>
              <a:t> &amp; </a:t>
            </a:r>
            <a:r>
              <a:rPr lang="en-US" altLang="zh-CN" b="1" dirty="0" err="1" smtClean="0"/>
              <a:t>Gutin</a:t>
            </a:r>
            <a:r>
              <a:rPr lang="en-US" altLang="zh-CN" b="1" dirty="0" smtClean="0"/>
              <a:t> 1997)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+mn-ea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0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n/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2 + 1</a:t>
            </a:r>
            <a:r>
              <a:rPr lang="en-US" altLang="zh-CN" sz="2400" b="1" dirty="0" smtClean="0"/>
              <a:t>, then </a:t>
            </a:r>
            <a:r>
              <a:rPr lang="en-US" altLang="zh-CN" sz="2400" b="1" i="1" dirty="0" smtClean="0">
                <a:latin typeface="Times New Roman" pitchFamily="18" charset="0"/>
              </a:rPr>
              <a:t>D</a:t>
            </a:r>
            <a:r>
              <a:rPr lang="en-US" altLang="zh-CN" sz="2400" b="1" dirty="0" smtClean="0"/>
              <a:t> is vertex-</a:t>
            </a:r>
            <a:r>
              <a:rPr lang="en-US" altLang="zh-CN" sz="2400" b="1" dirty="0" smtClean="0">
                <a:latin typeface="Times New Roman" pitchFamily="18" charset="0"/>
              </a:rPr>
              <a:t>2</a:t>
            </a:r>
            <a:r>
              <a:rPr lang="en-US" altLang="zh-CN" sz="2400" b="1" dirty="0" smtClean="0"/>
              <a:t>-pancyclic. (every vertex is contained in cycles of every length from </a:t>
            </a:r>
            <a:r>
              <a:rPr lang="en-US" altLang="zh-CN" sz="2400" b="1" dirty="0" smtClean="0">
                <a:latin typeface="Times New Roman" pitchFamily="18" charset="0"/>
              </a:rPr>
              <a:t>2</a:t>
            </a:r>
            <a:r>
              <a:rPr lang="en-US" altLang="zh-CN" sz="2400" b="1" dirty="0" smtClean="0"/>
              <a:t> to </a:t>
            </a:r>
            <a:r>
              <a:rPr lang="en-US" altLang="zh-CN" sz="2400" b="1" i="1" dirty="0" smtClean="0">
                <a:latin typeface="Times New Roman" pitchFamily="18" charset="0"/>
              </a:rPr>
              <a:t>n</a:t>
            </a:r>
            <a:r>
              <a:rPr lang="en-US" altLang="zh-CN" sz="2400" b="1" dirty="0" smtClean="0"/>
              <a:t>)</a:t>
            </a:r>
          </a:p>
          <a:p>
            <a:pPr eaLnBrk="1" hangingPunct="1"/>
            <a:r>
              <a:rPr lang="en-US" altLang="zh-CN" b="1" dirty="0" smtClean="0"/>
              <a:t>(</a:t>
            </a:r>
            <a:r>
              <a:rPr lang="en-US" altLang="zh-CN" b="1" dirty="0" err="1" smtClean="0"/>
              <a:t>Randerath</a:t>
            </a:r>
            <a:r>
              <a:rPr lang="en-US" altLang="zh-CN" b="1" dirty="0" smtClean="0"/>
              <a:t> et al. 2002)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+mn-ea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0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+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1)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/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2</a:t>
            </a:r>
            <a:r>
              <a:rPr lang="en-US" altLang="zh-CN" sz="2400" b="1" dirty="0" smtClean="0">
                <a:sym typeface="+mn-ea"/>
              </a:rPr>
              <a:t>, then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is vertex-</a:t>
            </a:r>
            <a:r>
              <a:rPr lang="en-US" altLang="zh-CN" sz="2400" b="1" dirty="0" err="1" smtClean="0">
                <a:sym typeface="+mn-ea"/>
              </a:rPr>
              <a:t>pancyclic</a:t>
            </a:r>
            <a:r>
              <a:rPr lang="en-US" altLang="zh-CN" sz="2400" b="1" dirty="0" smtClean="0"/>
              <a:t>.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Cycle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Extendability</a:t>
            </a:r>
            <a:endParaRPr lang="en-US" altLang="zh-CN" b="1" dirty="0" smtClean="0">
              <a:solidFill>
                <a:srgbClr val="0070C0"/>
              </a:solidFill>
            </a:endParaRPr>
          </a:p>
        </p:txBody>
      </p:sp>
      <p:sp>
        <p:nvSpPr>
          <p:cNvPr id="378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C00000"/>
                </a:solidFill>
                <a:sym typeface="+mn-ea"/>
              </a:rPr>
              <a:t>Is </a:t>
            </a:r>
            <a:r>
              <a:rPr lang="en-US" altLang="zh-CN" b="1" dirty="0" err="1" smtClean="0">
                <a:solidFill>
                  <a:srgbClr val="C00000"/>
                </a:solidFill>
                <a:sym typeface="+mn-ea"/>
              </a:rPr>
              <a:t>Bondy’s</a:t>
            </a:r>
            <a:r>
              <a:rPr lang="en-US" altLang="zh-CN" b="1" dirty="0" smtClean="0">
                <a:solidFill>
                  <a:srgbClr val="C00000"/>
                </a:solidFill>
                <a:sym typeface="+mn-ea"/>
              </a:rPr>
              <a:t> meta-conjecture applicable?</a:t>
            </a:r>
          </a:p>
          <a:p>
            <a:pPr lvl="1" eaLnBrk="1" hangingPunct="1"/>
            <a:r>
              <a:rPr lang="en-US" altLang="zh-CN" b="1" dirty="0" smtClean="0">
                <a:sym typeface="+mn-ea"/>
              </a:rPr>
              <a:t>In undirected graphs, YES.</a:t>
            </a:r>
          </a:p>
          <a:p>
            <a:pPr lvl="1" eaLnBrk="1" hangingPunct="1"/>
            <a:r>
              <a:rPr lang="en-US" altLang="zh-CN" b="1" dirty="0" smtClean="0">
                <a:sym typeface="+mn-ea"/>
              </a:rPr>
              <a:t>In digraphs, NO.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Degree (Hendry 1989)</a:t>
            </a:r>
            <a:endParaRPr lang="en-US" altLang="zh-CN" b="1" dirty="0" smtClean="0"/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+mn-ea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3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/2 - 2</a:t>
            </a:r>
            <a:r>
              <a:rPr lang="en-US" altLang="zh-CN" sz="2400" b="1" dirty="0" smtClean="0">
                <a:sym typeface="+mn-ea"/>
              </a:rPr>
              <a:t>, then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is cycle extendable with some well-defined exceptions.</a:t>
            </a:r>
          </a:p>
          <a:p>
            <a:pPr marL="457200" lvl="1" indent="0" eaLnBrk="1" hangingPunct="1">
              <a:buNone/>
            </a:pPr>
            <a:r>
              <a:rPr lang="en-US" altLang="zh-CN" sz="2400" b="1" dirty="0" smtClean="0">
                <a:sym typeface="+mn-ea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0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≥ 2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/3 - 1</a:t>
            </a:r>
            <a:r>
              <a:rPr lang="en-US" altLang="zh-CN" sz="2400" b="1" dirty="0" smtClean="0">
                <a:sym typeface="+mn-ea"/>
              </a:rPr>
              <a:t>, then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 is cycle extendable with some well-defined exceptions.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>
              <a:sym typeface="+mn-ea"/>
            </a:endParaRP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Path Extendability</a:t>
            </a:r>
          </a:p>
        </p:txBody>
      </p:sp>
      <p:sp>
        <p:nvSpPr>
          <p:cNvPr id="3891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3000" b="1" dirty="0" smtClean="0">
                <a:solidFill>
                  <a:srgbClr val="002060"/>
                </a:solidFill>
                <a:sym typeface="+mn-ea"/>
              </a:rPr>
              <a:t>Implying relation (Zhang et al., SIAM DM 2017)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If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 is path extendable, then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 is cycle extendable.</a:t>
            </a:r>
          </a:p>
          <a:p>
            <a:pPr eaLnBrk="1" hangingPunct="1"/>
            <a:r>
              <a:rPr lang="en-US" altLang="zh-CN" sz="3000" b="1" dirty="0" smtClean="0">
                <a:solidFill>
                  <a:srgbClr val="002060"/>
                </a:solidFill>
                <a:sym typeface="+mn-ea"/>
              </a:rPr>
              <a:t>Degree (Zhang et al., SIAM DM 2017)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If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) ≥ 3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/2-1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, then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 is cycle extendable with some exceptions.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If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0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) ≥ (2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-2)/3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, then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 is cycle extendable with some exceptions.</a:t>
            </a:r>
          </a:p>
          <a:p>
            <a:pPr eaLnBrk="1" hangingPunct="1"/>
            <a:r>
              <a:rPr lang="en-US" altLang="zh-CN" sz="3000" b="1" dirty="0" smtClean="0">
                <a:solidFill>
                  <a:srgbClr val="002060"/>
                </a:solidFill>
                <a:sym typeface="+mn-ea"/>
              </a:rPr>
              <a:t>Size (Zhang et al., SIAM DM 2017)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If 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 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has at least 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 - 1)</a:t>
            </a:r>
            <a:r>
              <a:rPr lang="en-US" altLang="zh-CN" sz="2400" b="1" baseline="30000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2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+1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 arcs, then </a:t>
            </a:r>
            <a:r>
              <a:rPr lang="en-US" altLang="zh-CN" sz="2400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olidFill>
                  <a:srgbClr val="002060"/>
                </a:solidFill>
                <a:sym typeface="+mn-ea"/>
              </a:rPr>
              <a:t> is path extendable. with some exceptions.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>
              <a:sym typeface="+mn-ea"/>
            </a:endParaRP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>
              <a:sym typeface="+mn-ea"/>
            </a:endParaRP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611188" y="704850"/>
            <a:ext cx="8229600" cy="5367356"/>
          </a:xfrm>
          <a:prstGeom prst="rect">
            <a:avLst/>
          </a:prstGeom>
          <a:ln>
            <a:noFill/>
          </a:ln>
        </p:spPr>
        <p:txBody>
          <a:bodyPr>
            <a:normAutofit fontScale="9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b="1" dirty="0">
                <a:latin typeface="+mj-lt"/>
                <a:ea typeface="+mj-ea"/>
                <a:cs typeface="+mj-cs"/>
              </a:rPr>
              <a:t>Joint work with: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Prof. </a:t>
            </a:r>
            <a:r>
              <a:rPr lang="en-US" altLang="zh-CN" sz="4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Xiaoyan</a:t>
            </a: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Zhang, </a:t>
            </a:r>
            <a:endParaRPr lang="en-US" altLang="zh-CN" sz="4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4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Nanjing </a:t>
            </a:r>
            <a:r>
              <a:rPr lang="en-US" altLang="zh-CN" sz="3400" b="1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Normal University,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Prof. </a:t>
            </a:r>
            <a:r>
              <a:rPr lang="en-US" altLang="zh-CN" sz="4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Hajo</a:t>
            </a: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Broersma, </a:t>
            </a:r>
            <a:endParaRPr lang="en-US" altLang="zh-CN" sz="4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zh-CN" sz="34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University of </a:t>
            </a:r>
            <a:r>
              <a:rPr lang="en-US" altLang="zh-CN" sz="3400" b="1" dirty="0" err="1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Twente</a:t>
            </a:r>
            <a:r>
              <a:rPr lang="en-US" altLang="zh-CN" sz="34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Prof. Gregory </a:t>
            </a:r>
            <a:r>
              <a:rPr lang="en-US" altLang="zh-CN" sz="4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Gutin</a:t>
            </a: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4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University of London,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Prof. </a:t>
            </a:r>
            <a:r>
              <a:rPr lang="en-US" altLang="zh-CN" sz="4400" b="1" dirty="0" err="1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Dingjun</a:t>
            </a:r>
            <a:r>
              <a:rPr lang="en-US" altLang="zh-CN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44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Lou, </a:t>
            </a:r>
            <a:endParaRPr lang="en-US" altLang="zh-CN" sz="4400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zh-CN" sz="34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Sun </a:t>
            </a:r>
            <a:r>
              <a:rPr lang="en-US" altLang="zh-CN" sz="3400" b="1" dirty="0" err="1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Yat-sen</a:t>
            </a:r>
            <a:r>
              <a:rPr lang="en-US" altLang="zh-CN" sz="34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University, </a:t>
            </a:r>
            <a:r>
              <a:rPr lang="en-US" altLang="zh-CN" sz="3400" b="1" dirty="0" smtClean="0">
                <a:latin typeface="+mj-lt"/>
                <a:ea typeface="+mj-ea"/>
                <a:cs typeface="+mj-cs"/>
              </a:rPr>
              <a:t>and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4400" b="1" dirty="0" smtClean="0">
                <a:solidFill>
                  <a:srgbClr val="002060"/>
                </a:solidFill>
              </a:rPr>
              <a:t>Dr. </a:t>
            </a:r>
            <a:r>
              <a:rPr lang="en-US" altLang="zh-CN" sz="4400" b="1" dirty="0" err="1" smtClean="0">
                <a:solidFill>
                  <a:srgbClr val="002060"/>
                </a:solidFill>
              </a:rPr>
              <a:t>Xuelian</a:t>
            </a:r>
            <a:r>
              <a:rPr lang="en-US" altLang="zh-CN" sz="4400" b="1" dirty="0" smtClean="0">
                <a:solidFill>
                  <a:srgbClr val="002060"/>
                </a:solidFill>
              </a:rPr>
              <a:t> </a:t>
            </a:r>
            <a:r>
              <a:rPr lang="en-US" altLang="zh-CN" sz="4400" b="1" dirty="0" err="1" smtClean="0">
                <a:solidFill>
                  <a:srgbClr val="002060"/>
                </a:solidFill>
              </a:rPr>
              <a:t>Wen</a:t>
            </a:r>
            <a:r>
              <a:rPr lang="en-US" altLang="zh-CN" sz="4400" b="1" dirty="0" smtClean="0">
                <a:solidFill>
                  <a:srgbClr val="002060"/>
                </a:solidFill>
              </a:rPr>
              <a:t>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4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South China Normal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CN" sz="3600" b="1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灯片编号占位符 3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58452720-E2C6-4C1D-9BF9-082357DD02AA}" type="slidenum">
              <a:rPr lang="zh-CN" altLang="en-US" smtClean="0">
                <a:solidFill>
                  <a:srgbClr val="898989"/>
                </a:solidFill>
              </a:rPr>
              <a:pPr/>
              <a:t>2</a:t>
            </a:fld>
            <a:endParaRPr lang="zh-CN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 advTm="28839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Digraph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v.s</a:t>
            </a:r>
            <a:r>
              <a:rPr lang="en-US" altLang="zh-CN" b="1" dirty="0" smtClean="0">
                <a:solidFill>
                  <a:srgbClr val="0070C0"/>
                </a:solidFill>
              </a:rPr>
              <a:t>. Undirected Graph</a:t>
            </a:r>
          </a:p>
        </p:txBody>
      </p:sp>
      <p:sp>
        <p:nvSpPr>
          <p:cNvPr id="378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(Ore 1960, </a:t>
            </a:r>
            <a:r>
              <a:rPr lang="en-US" altLang="zh-CN" b="1" dirty="0" err="1" smtClean="0">
                <a:sym typeface="+mn-ea"/>
              </a:rPr>
              <a:t>Bondy</a:t>
            </a:r>
            <a:r>
              <a:rPr lang="en-US" altLang="zh-CN" b="1" dirty="0" smtClean="0">
                <a:sym typeface="+mn-ea"/>
              </a:rPr>
              <a:t> 1972, Hendry 1990)</a:t>
            </a:r>
            <a:endParaRPr lang="en-US" altLang="zh-CN" b="1" dirty="0" smtClean="0"/>
          </a:p>
          <a:p>
            <a:pPr marL="457200" lvl="1" indent="0" eaLnBrk="1" hangingPunct="1">
              <a:buNone/>
            </a:pPr>
            <a:r>
              <a:rPr lang="en-US" altLang="zh-CN" sz="2400" b="1" dirty="0" smtClean="0">
                <a:sym typeface="宋体" pitchFamily="2" charset="-122"/>
              </a:rPr>
              <a:t>If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σ</a:t>
            </a:r>
            <a:r>
              <a:rPr lang="en-US" altLang="zh-CN" sz="2400" b="1" baseline="-25000" dirty="0" smtClean="0">
                <a:latin typeface="Times New Roman" pitchFamily="18" charset="0"/>
                <a:sym typeface="宋体" pitchFamily="2" charset="-122"/>
              </a:rPr>
              <a:t>2</a:t>
            </a:r>
            <a:r>
              <a:rPr lang="en-US" altLang="zh-CN" sz="2400" b="1" dirty="0" smtClean="0">
                <a:latin typeface="Times New Roman" pitchFamily="18" charset="0"/>
                <a:sym typeface="宋体" pitchFamily="2" charset="-12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宋体" pitchFamily="2" charset="-122"/>
              </a:rPr>
              <a:t>) ≥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n</a:t>
            </a:r>
            <a:r>
              <a:rPr lang="en-US" altLang="zh-CN" sz="2400" b="1" dirty="0" smtClean="0">
                <a:sym typeface="宋体" pitchFamily="2" charset="-122"/>
              </a:rPr>
              <a:t>, then</a:t>
            </a:r>
          </a:p>
          <a:p>
            <a:pPr marL="457200" lvl="1" indent="0" eaLnBrk="1" hangingPunct="1">
              <a:buNone/>
            </a:pPr>
            <a:r>
              <a:rPr lang="en-US" altLang="zh-CN" sz="2400" b="1" dirty="0" smtClean="0">
                <a:sym typeface="+mn-ea"/>
              </a:rPr>
              <a:t>(</a:t>
            </a:r>
            <a:r>
              <a:rPr lang="en-US" altLang="zh-CN" sz="2400" b="1" dirty="0" err="1" smtClean="0">
                <a:sym typeface="+mn-ea"/>
              </a:rPr>
              <a:t>i</a:t>
            </a:r>
            <a:r>
              <a:rPr lang="en-US" altLang="zh-CN" sz="2400" b="1" dirty="0" smtClean="0">
                <a:sym typeface="+mn-ea"/>
              </a:rPr>
              <a:t>)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G</a:t>
            </a:r>
            <a:r>
              <a:rPr lang="en-US" altLang="zh-CN" sz="2400" b="1" dirty="0" smtClean="0">
                <a:sym typeface="宋体" pitchFamily="2" charset="-122"/>
              </a:rPr>
              <a:t> is Hamiltonian.</a:t>
            </a:r>
          </a:p>
          <a:p>
            <a:pPr marL="457200" lvl="1" indent="0" eaLnBrk="1" hangingPunct="1">
              <a:buNone/>
            </a:pPr>
            <a:r>
              <a:rPr lang="en-US" altLang="zh-CN" sz="2400" b="1" dirty="0" smtClean="0">
                <a:sym typeface="+mn-ea"/>
              </a:rPr>
              <a:t>(ii)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 G</a:t>
            </a:r>
            <a:r>
              <a:rPr lang="en-US" altLang="zh-CN" sz="2400" b="1" dirty="0" smtClean="0">
                <a:sym typeface="宋体" pitchFamily="2" charset="-122"/>
              </a:rPr>
              <a:t> is </a:t>
            </a:r>
            <a:r>
              <a:rPr lang="en-US" altLang="zh-CN" sz="2400" b="1" dirty="0" err="1" smtClean="0">
                <a:sym typeface="宋体" pitchFamily="2" charset="-122"/>
              </a:rPr>
              <a:t>pancyclic</a:t>
            </a:r>
            <a:r>
              <a:rPr lang="en-US" altLang="zh-CN" sz="2400" b="1" dirty="0" smtClean="0">
                <a:sym typeface="宋体" pitchFamily="2" charset="-122"/>
              </a:rPr>
              <a:t> </a:t>
            </a:r>
            <a:r>
              <a:rPr lang="en-US" altLang="zh-CN" sz="2400" b="1" dirty="0" smtClean="0">
                <a:sym typeface="+mn-ea"/>
              </a:rPr>
              <a:t>unless </a:t>
            </a:r>
            <a:r>
              <a:rPr lang="en-US" altLang="zh-CN" sz="2400" b="1" i="1" dirty="0" smtClean="0">
                <a:latin typeface="Times New Roman" pitchFamily="18" charset="0"/>
                <a:sym typeface="宋体" pitchFamily="2" charset="-122"/>
              </a:rPr>
              <a:t>n</a:t>
            </a:r>
            <a:r>
              <a:rPr lang="en-US" altLang="zh-CN" sz="2400" b="1" dirty="0" smtClean="0">
                <a:sym typeface="+mn-ea"/>
              </a:rPr>
              <a:t> is even and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 </a:t>
            </a:r>
            <a:r>
              <a:rPr lang="en-US" altLang="zh-CN" sz="2400" b="1" dirty="0" smtClean="0">
                <a:latin typeface="Times New Roman" pitchFamily="18" charset="0"/>
                <a:sym typeface="Symbol"/>
              </a:rPr>
              <a:t>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 </a:t>
            </a:r>
            <a:r>
              <a:rPr lang="en-US" altLang="zh-CN" sz="2400" b="1" i="1" dirty="0" err="1" smtClean="0">
                <a:latin typeface="Times New Roman" pitchFamily="18" charset="0"/>
                <a:sym typeface="+mn-ea"/>
              </a:rPr>
              <a:t>K</a:t>
            </a:r>
            <a:r>
              <a:rPr lang="en-US" altLang="zh-CN" sz="2400" b="1" i="1" baseline="-25000" dirty="0" err="1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baseline="-25000" dirty="0" smtClean="0">
                <a:latin typeface="Times New Roman" pitchFamily="18" charset="0"/>
                <a:sym typeface="+mn-ea"/>
              </a:rPr>
              <a:t>/2</a:t>
            </a:r>
            <a:r>
              <a:rPr lang="en-US" altLang="zh-CN" sz="2400" b="1" i="1" baseline="-25000" dirty="0" smtClean="0">
                <a:latin typeface="Times New Roman" pitchFamily="18" charset="0"/>
                <a:sym typeface="+mn-ea"/>
              </a:rPr>
              <a:t>,n</a:t>
            </a:r>
            <a:r>
              <a:rPr lang="en-US" altLang="zh-CN" sz="2400" b="1" baseline="-25000" dirty="0" smtClean="0">
                <a:latin typeface="Times New Roman" pitchFamily="18" charset="0"/>
                <a:sym typeface="+mn-ea"/>
              </a:rPr>
              <a:t>/2</a:t>
            </a:r>
            <a:r>
              <a:rPr lang="en-US" altLang="zh-CN" sz="2400" b="1" dirty="0" smtClean="0">
                <a:sym typeface="+mn-ea"/>
              </a:rPr>
              <a:t>.</a:t>
            </a:r>
          </a:p>
          <a:p>
            <a:pPr marL="457200" lvl="1" indent="0" eaLnBrk="1" hangingPunct="1">
              <a:buNone/>
            </a:pPr>
            <a:r>
              <a:rPr lang="en-US" altLang="zh-CN" sz="2400" b="1" dirty="0" smtClean="0">
                <a:sym typeface="+mn-ea"/>
              </a:rPr>
              <a:t>(iii)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sym typeface="+mn-ea"/>
              </a:rPr>
              <a:t> is cycle extendable unless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sym typeface="+mn-ea"/>
              </a:rPr>
              <a:t> belongs to two classes of exceptional graphs that can be well-defined.</a:t>
            </a:r>
          </a:p>
          <a:p>
            <a:pPr marL="457200" lvl="1" indent="0" eaLnBrk="1" hangingPunct="1">
              <a:buFont typeface="Arial" pitchFamily="34" charset="0"/>
              <a:buNone/>
            </a:pP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Further Problems</a:t>
            </a: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Degree (sum) conditions for cycle, path </a:t>
            </a:r>
            <a:r>
              <a:rPr lang="en-US" altLang="zh-CN" b="1" dirty="0" err="1" smtClean="0">
                <a:sym typeface="+mn-ea"/>
              </a:rPr>
              <a:t>extendability</a:t>
            </a:r>
            <a:r>
              <a:rPr lang="en-US" altLang="zh-CN" b="1" dirty="0" smtClean="0">
                <a:sym typeface="+mn-ea"/>
              </a:rPr>
              <a:t> and other cycle/path properties in digraphs.</a:t>
            </a:r>
          </a:p>
          <a:p>
            <a:pPr eaLnBrk="1" hangingPunct="1">
              <a:buNone/>
            </a:pPr>
            <a:endParaRPr lang="en-US" altLang="zh-CN" b="1" dirty="0" smtClean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Further Problems</a:t>
            </a: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Weakly Hamiltonian-Connected</a:t>
            </a:r>
          </a:p>
          <a:p>
            <a:pPr lvl="1" eaLnBrk="1" hangingPunct="1"/>
            <a:r>
              <a:rPr lang="en-US" altLang="zh-CN" b="1" dirty="0" smtClean="0">
                <a:sym typeface="+mn-ea"/>
              </a:rPr>
              <a:t>(Overbeck-Larisch1976) 2-strong and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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+1.</a:t>
            </a:r>
            <a:r>
              <a:rPr lang="en-US" kern="100" dirty="0" smtClean="0">
                <a:ea typeface="宋体"/>
              </a:rPr>
              <a:t> </a:t>
            </a:r>
            <a:endParaRPr lang="en-US" altLang="zh-CN" b="1" dirty="0" smtClean="0">
              <a:sym typeface="+mn-ea"/>
            </a:endParaRPr>
          </a:p>
          <a:p>
            <a:pPr eaLnBrk="1" hangingPunct="1"/>
            <a:r>
              <a:rPr lang="en-US" altLang="zh-CN" b="1" dirty="0" smtClean="0">
                <a:sym typeface="+mn-ea"/>
              </a:rPr>
              <a:t>Strongly Hamiltonian-Connected</a:t>
            </a:r>
          </a:p>
          <a:p>
            <a:pPr lvl="1" eaLnBrk="1" hangingPunct="1"/>
            <a:r>
              <a:rPr lang="en-US" altLang="zh-CN" b="1" dirty="0" smtClean="0">
                <a:sym typeface="+mn-ea"/>
              </a:rPr>
              <a:t>(</a:t>
            </a:r>
            <a:r>
              <a:rPr lang="en-US" altLang="zh-CN" b="1" dirty="0" err="1" smtClean="0">
                <a:sym typeface="+mn-ea"/>
              </a:rPr>
              <a:t>Bermond</a:t>
            </a:r>
            <a:r>
              <a:rPr lang="en-US" altLang="zh-CN" b="1" dirty="0" smtClean="0">
                <a:sym typeface="+mn-ea"/>
              </a:rPr>
              <a:t> 1973)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0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 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r>
              <a:rPr lang="en-US" altLang="zh-CN" b="1" kern="100" dirty="0" smtClean="0">
                <a:latin typeface="Times New Roman" pitchFamily="18" charset="0"/>
                <a:ea typeface="宋体"/>
                <a:cs typeface="Times New Roman" pitchFamily="18" charset="0"/>
                <a:sym typeface="Symbol"/>
              </a:rPr>
              <a:t>)/2.</a:t>
            </a:r>
            <a:endParaRPr lang="en-US" altLang="zh-CN" b="1" dirty="0" smtClean="0">
              <a:sym typeface="+mn-ea"/>
            </a:endParaRPr>
          </a:p>
          <a:p>
            <a:pPr lvl="1" eaLnBrk="1" hangingPunct="1"/>
            <a:r>
              <a:rPr lang="en-US" altLang="zh-CN" b="1" dirty="0" smtClean="0">
                <a:sym typeface="+mn-ea"/>
              </a:rPr>
              <a:t>(</a:t>
            </a:r>
            <a:r>
              <a:rPr lang="en-US" altLang="zh-CN" b="1" dirty="0" err="1" smtClean="0">
                <a:sym typeface="+mn-ea"/>
              </a:rPr>
              <a:t>Thomassen</a:t>
            </a:r>
            <a:r>
              <a:rPr lang="en-US" altLang="zh-CN" b="1" dirty="0" smtClean="0">
                <a:sym typeface="+mn-ea"/>
              </a:rPr>
              <a:t> 1980 conjectured, </a:t>
            </a:r>
            <a:r>
              <a:rPr lang="en-US" altLang="zh-CN" b="1" dirty="0" err="1" smtClean="0">
                <a:sym typeface="+mn-ea"/>
              </a:rPr>
              <a:t>Darbinyan</a:t>
            </a:r>
            <a:r>
              <a:rPr lang="en-US" altLang="zh-CN" b="1" dirty="0" smtClean="0">
                <a:sym typeface="+mn-ea"/>
              </a:rPr>
              <a:t> 2013 disproved) 3-strong and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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+1</a:t>
            </a:r>
            <a:r>
              <a:rPr lang="en-US" altLang="zh-CN" b="1" kern="100" dirty="0" smtClean="0">
                <a:latin typeface="Times New Roman" pitchFamily="18" charset="0"/>
                <a:ea typeface="宋体"/>
                <a:cs typeface="Times New Roman" pitchFamily="18" charset="0"/>
                <a:sym typeface="Symbol"/>
              </a:rPr>
              <a:t>.</a:t>
            </a:r>
            <a:endParaRPr lang="en-US" altLang="zh-CN" b="1" dirty="0" smtClean="0">
              <a:sym typeface="+mn-ea"/>
            </a:endParaRPr>
          </a:p>
          <a:p>
            <a:pPr eaLnBrk="1" hangingPunct="1"/>
            <a:r>
              <a:rPr lang="en-US" altLang="zh-CN" b="1" dirty="0" err="1" smtClean="0">
                <a:sym typeface="+mn-ea"/>
              </a:rPr>
              <a:t>Panconnected</a:t>
            </a:r>
            <a:endParaRPr lang="en-US" altLang="zh-CN" b="1" dirty="0" smtClean="0">
              <a:sym typeface="+mn-ea"/>
            </a:endParaRPr>
          </a:p>
          <a:p>
            <a:pPr lvl="1" eaLnBrk="1" hangingPunct="1"/>
            <a:r>
              <a:rPr lang="en-US" altLang="zh-CN" b="1" dirty="0" smtClean="0">
                <a:sym typeface="+mn-ea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871663" y="22494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71663" y="41798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871663" y="2484438"/>
            <a:ext cx="1814512" cy="1462087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1500" spc="-500" dirty="0" smtClean="0">
                <a:solidFill>
                  <a:srgbClr val="0070C0"/>
                </a:solidFill>
                <a:latin typeface="+mj-lt"/>
                <a:ea typeface="微软雅黑" panose="020B0503020204020204" charset="-122"/>
              </a:rPr>
              <a:t>03</a:t>
            </a:r>
            <a:endParaRPr lang="en-US" altLang="zh-CN" sz="11500" spc="-500" dirty="0">
              <a:solidFill>
                <a:srgbClr val="0070C0"/>
              </a:solidFill>
              <a:latin typeface="+mj-lt"/>
              <a:ea typeface="微软雅黑" panose="020B0503020204020204" charset="-122"/>
            </a:endParaRPr>
          </a:p>
        </p:txBody>
      </p:sp>
      <p:sp>
        <p:nvSpPr>
          <p:cNvPr id="30725" name="文本框 8"/>
          <p:cNvSpPr txBox="1">
            <a:spLocks noChangeArrowheads="1"/>
          </p:cNvSpPr>
          <p:nvPr/>
        </p:nvSpPr>
        <p:spPr bwMode="auto">
          <a:xfrm>
            <a:off x="3890963" y="2249488"/>
            <a:ext cx="343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1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Tournaments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Tournaments</a:t>
            </a:r>
          </a:p>
        </p:txBody>
      </p:sp>
      <p:sp>
        <p:nvSpPr>
          <p:cNvPr id="440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Tournament: </a:t>
            </a:r>
            <a:r>
              <a:rPr lang="en-US" altLang="zh-CN" sz="2400" b="1" dirty="0" smtClean="0"/>
              <a:t>a digraph with EXACTLY one arc between every two distinct vertices.</a:t>
            </a:r>
          </a:p>
          <a:p>
            <a:pPr eaLnBrk="1" hangingPunct="1"/>
            <a:r>
              <a:rPr lang="en-US" altLang="zh-CN" b="1" dirty="0" err="1" smtClean="0">
                <a:sym typeface="+mn-ea"/>
              </a:rPr>
              <a:t>Semicomplete</a:t>
            </a:r>
            <a:r>
              <a:rPr lang="en-US" altLang="zh-CN" b="1" dirty="0" smtClean="0">
                <a:sym typeface="+mn-ea"/>
              </a:rPr>
              <a:t> multipartite digraphs: </a:t>
            </a:r>
            <a:r>
              <a:rPr lang="en-US" altLang="zh-CN" sz="2400" b="1" dirty="0" smtClean="0"/>
              <a:t>a digraph with AT LEAST one arc between every two distinct vertices.</a:t>
            </a:r>
          </a:p>
          <a:p>
            <a:pPr eaLnBrk="1" hangingPunct="1"/>
            <a:endParaRPr lang="en-US" altLang="zh-CN" sz="24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Tournaments 1</a:t>
            </a:r>
          </a:p>
        </p:txBody>
      </p:sp>
      <p:sp>
        <p:nvSpPr>
          <p:cNvPr id="4505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(</a:t>
            </a:r>
            <a:r>
              <a:rPr lang="en-US" altLang="zh-CN" b="1" dirty="0" err="1" smtClean="0"/>
              <a:t>Rédei</a:t>
            </a:r>
            <a:r>
              <a:rPr lang="en-US" altLang="zh-CN" b="1" dirty="0" smtClean="0"/>
              <a:t>, "</a:t>
            </a:r>
            <a:r>
              <a:rPr lang="en-US" altLang="zh-CN" b="1" dirty="0" err="1" smtClean="0"/>
              <a:t>Ein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kombinatorischer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Satz</a:t>
            </a:r>
            <a:r>
              <a:rPr lang="en-US" altLang="zh-CN" b="1" dirty="0" smtClean="0"/>
              <a:t>", 1934)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/>
              <a:t>Every tournament is traceable.</a:t>
            </a:r>
          </a:p>
          <a:p>
            <a:pPr eaLnBrk="1" hangingPunct="1"/>
            <a:r>
              <a:rPr lang="en-US" altLang="zh-CN" b="1" dirty="0" smtClean="0"/>
              <a:t>(Camion 1959)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/>
              <a:t>A strong tournament is Hamiltonian.</a:t>
            </a:r>
          </a:p>
          <a:p>
            <a:pPr eaLnBrk="1" hangingPunct="1"/>
            <a:r>
              <a:rPr lang="en-US" altLang="zh-CN" b="1" dirty="0" smtClean="0"/>
              <a:t>(Moon 1968)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/>
              <a:t>Every strong tournament is vertex-</a:t>
            </a:r>
            <a:r>
              <a:rPr lang="en-US" altLang="zh-CN" sz="2400" b="1" dirty="0" err="1" smtClean="0"/>
              <a:t>pancyclic</a:t>
            </a:r>
            <a:r>
              <a:rPr lang="en-US" altLang="zh-CN" sz="2400" b="1" dirty="0" smtClean="0"/>
              <a:t>.</a:t>
            </a:r>
          </a:p>
          <a:p>
            <a:pPr eaLnBrk="1" hangingPunct="1"/>
            <a:r>
              <a:rPr lang="en-US" altLang="zh-CN" b="1" dirty="0" smtClean="0"/>
              <a:t>(Moon 1969 &amp; Hendry 1989)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/>
              <a:t>A strong tournament is cycle extendable, unless it belongs to one exceptional class of tournaments.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Tournaments 2</a:t>
            </a:r>
          </a:p>
        </p:txBody>
      </p:sp>
      <p:sp>
        <p:nvSpPr>
          <p:cNvPr id="460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(</a:t>
            </a:r>
            <a:r>
              <a:rPr lang="en-US" altLang="zh-CN" b="1" dirty="0" smtClean="0">
                <a:sym typeface="+mn-ea"/>
              </a:rPr>
              <a:t>Hendry, 1989)</a:t>
            </a:r>
            <a:endParaRPr lang="en-US" altLang="zh-CN" b="1" dirty="0" smtClean="0"/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ym typeface="+mn-ea"/>
              </a:rPr>
              <a:t>A regular tournament is cycle extendable, unless it belongs to one exceptional class of tournaments.</a:t>
            </a:r>
            <a:endParaRPr lang="en-US" altLang="zh-CN" sz="2400" b="1" dirty="0" smtClean="0"/>
          </a:p>
          <a:p>
            <a:pPr eaLnBrk="1" hangingPunct="1"/>
            <a:r>
              <a:rPr lang="en-US" altLang="zh-CN" b="1" dirty="0" smtClean="0">
                <a:solidFill>
                  <a:srgbClr val="002060"/>
                </a:solidFill>
              </a:rPr>
              <a:t>(Zhang et al., SIAM DM 2017)</a:t>
            </a:r>
          </a:p>
          <a:p>
            <a:pPr marL="457200" lvl="1" indent="0" eaLnBrk="1" hangingPunct="1"/>
            <a:r>
              <a:rPr lang="en-US" altLang="zh-CN" sz="2400" b="1" dirty="0" smtClean="0">
                <a:solidFill>
                  <a:srgbClr val="002060"/>
                </a:solidFill>
              </a:rPr>
              <a:t>Tournaments are not generally path extendable.</a:t>
            </a:r>
          </a:p>
          <a:p>
            <a:pPr marL="457200" lvl="1" indent="0" eaLnBrk="1" hangingPunct="1"/>
            <a:r>
              <a:rPr lang="en-US" altLang="zh-CN" sz="2400" b="1" dirty="0" smtClean="0">
                <a:solidFill>
                  <a:srgbClr val="002060"/>
                </a:solidFill>
              </a:rPr>
              <a:t>Neither are strong and regular tournaments.</a:t>
            </a:r>
          </a:p>
          <a:p>
            <a:pPr marL="457200" lvl="1" indent="0" eaLnBrk="1" hangingPunct="1">
              <a:buFont typeface="Arial" pitchFamily="34" charset="0"/>
              <a:buNone/>
            </a:pPr>
            <a:r>
              <a:rPr lang="en-US" altLang="zh-CN" sz="2400" b="1" dirty="0" smtClean="0">
                <a:solidFill>
                  <a:srgbClr val="002060"/>
                </a:solidFill>
              </a:rPr>
              <a:t>In a regular tournament every path of length at least 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is extendable, unless it belongs to two exceptional class of tournaments, or isomorphic to a regular tournament on 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7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 vertices.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图片 3" descr="7-Tourna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650" y="1736725"/>
            <a:ext cx="712470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椭圆 4"/>
          <p:cNvSpPr/>
          <p:nvPr/>
        </p:nvSpPr>
        <p:spPr>
          <a:xfrm>
            <a:off x="3411538" y="1846263"/>
            <a:ext cx="2087562" cy="2087562"/>
          </a:xfrm>
          <a:prstGeom prst="ellipse">
            <a:avLst/>
          </a:prstGeom>
          <a:noFill/>
          <a:ln w="127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7108" name="文本框 5"/>
          <p:cNvSpPr txBox="1">
            <a:spLocks noChangeArrowheads="1"/>
          </p:cNvSpPr>
          <p:nvPr/>
        </p:nvSpPr>
        <p:spPr bwMode="auto">
          <a:xfrm>
            <a:off x="2914650" y="4364038"/>
            <a:ext cx="34067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dirty="0"/>
              <a:t>The three regular tournaments on 7 </a:t>
            </a:r>
            <a:r>
              <a:rPr lang="en-US" altLang="zh-CN" dirty="0" smtClean="0"/>
              <a:t>vertices, among which only (b) is path extendable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Doubly Regular Tournaments</a:t>
            </a:r>
          </a:p>
        </p:txBody>
      </p:sp>
      <p:sp>
        <p:nvSpPr>
          <p:cNvPr id="460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2060"/>
                </a:solidFill>
              </a:rPr>
              <a:t>Doubly regular tournament: </a:t>
            </a:r>
            <a:r>
              <a:rPr lang="en-US" altLang="zh-CN" sz="2400" b="1" dirty="0" smtClean="0">
                <a:solidFill>
                  <a:srgbClr val="002060"/>
                </a:solidFill>
              </a:rPr>
              <a:t>a regular tournament in which the in- (out-) neighborhood of every vertex induced a regular tournament.</a:t>
            </a:r>
          </a:p>
          <a:p>
            <a:pPr eaLnBrk="1" hangingPunct="1"/>
            <a:r>
              <a:rPr lang="en-US" altLang="zh-CN" b="1" dirty="0" smtClean="0">
                <a:solidFill>
                  <a:srgbClr val="002060"/>
                </a:solidFill>
              </a:rPr>
              <a:t>(Zhang, Thesis U.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Twente</a:t>
            </a:r>
            <a:r>
              <a:rPr lang="en-US" altLang="zh-CN" b="1" dirty="0" smtClean="0">
                <a:solidFill>
                  <a:srgbClr val="002060"/>
                </a:solidFill>
              </a:rPr>
              <a:t> 2017)</a:t>
            </a:r>
          </a:p>
          <a:p>
            <a:pPr marL="457200" lvl="1" indent="0" eaLnBrk="1" hangingPunct="1">
              <a:buNone/>
            </a:pPr>
            <a:r>
              <a:rPr lang="en-US" altLang="zh-CN" sz="2400" b="1" dirty="0" smtClean="0">
                <a:solidFill>
                  <a:srgbClr val="002060"/>
                </a:solidFill>
              </a:rPr>
              <a:t>Doubly regular tournaments are path extendable.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Further Problems</a:t>
            </a:r>
          </a:p>
        </p:txBody>
      </p:sp>
      <p:sp>
        <p:nvSpPr>
          <p:cNvPr id="296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Looking for more path extendable tournaments.</a:t>
            </a:r>
          </a:p>
          <a:p>
            <a:pPr lvl="1" eaLnBrk="1" hangingPunct="1"/>
            <a:r>
              <a:rPr lang="en-US" altLang="zh-CN" b="1" dirty="0" smtClean="0">
                <a:sym typeface="+mn-ea"/>
              </a:rPr>
              <a:t>There are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18400989629</a:t>
            </a:r>
            <a:r>
              <a:rPr lang="en-US" altLang="zh-CN" b="1" dirty="0" smtClean="0">
                <a:sym typeface="+mn-ea"/>
              </a:rPr>
              <a:t> regular tournaments on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15</a:t>
            </a:r>
            <a:r>
              <a:rPr lang="en-US" altLang="zh-CN" b="1" dirty="0" smtClean="0">
                <a:sym typeface="+mn-ea"/>
              </a:rPr>
              <a:t> vertices, only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2</a:t>
            </a:r>
            <a:r>
              <a:rPr lang="en-US" altLang="zh-CN" b="1" dirty="0" smtClean="0">
                <a:sym typeface="+mn-ea"/>
              </a:rPr>
              <a:t> of them are doubly regular.</a:t>
            </a:r>
          </a:p>
          <a:p>
            <a:pPr eaLnBrk="1" hangingPunct="1">
              <a:buNone/>
            </a:pPr>
            <a:endParaRPr lang="en-US" altLang="zh-CN" b="1" dirty="0" smtClean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直接连接符 74"/>
          <p:cNvCxnSpPr/>
          <p:nvPr/>
        </p:nvCxnSpPr>
        <p:spPr>
          <a:xfrm>
            <a:off x="0" y="1196975"/>
            <a:ext cx="9144000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>
          <a:xfrm>
            <a:off x="1958975" y="-12700"/>
            <a:ext cx="0" cy="68707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菱形 81"/>
          <p:cNvSpPr/>
          <p:nvPr/>
        </p:nvSpPr>
        <p:spPr>
          <a:xfrm>
            <a:off x="1541463" y="765175"/>
            <a:ext cx="833437" cy="831850"/>
          </a:xfrm>
          <a:prstGeom prst="ellipse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5124" name="文本框 80"/>
          <p:cNvSpPr txBox="1"/>
          <p:nvPr/>
        </p:nvSpPr>
        <p:spPr>
          <a:xfrm>
            <a:off x="1692275" y="638175"/>
            <a:ext cx="4464050" cy="10604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/>
          <a:p>
            <a:pPr>
              <a:defRPr/>
            </a:pPr>
            <a:r>
              <a:rPr lang="en-US" altLang="zh-CN" sz="6000" noProof="1">
                <a:solidFill>
                  <a:srgbClr val="FFFFFF"/>
                </a:solidFill>
                <a:latin typeface="华文中宋" pitchFamily="2" charset="-122"/>
                <a:ea typeface="华文中宋" pitchFamily="2" charset="-122"/>
                <a:cs typeface="+mn-ea"/>
              </a:rPr>
              <a:t>O</a:t>
            </a:r>
            <a:r>
              <a:rPr lang="en-US" altLang="zh-CN" sz="2400" noProof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中宋" pitchFamily="2" charset="-122"/>
                <a:ea typeface="华文中宋" pitchFamily="2" charset="-122"/>
                <a:cs typeface="+mn-ea"/>
              </a:rPr>
              <a:t>utline</a:t>
            </a:r>
            <a:endParaRPr lang="en-US" altLang="zh-CN" sz="2400" noProof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3" name="菱形 82"/>
          <p:cNvSpPr/>
          <p:nvPr/>
        </p:nvSpPr>
        <p:spPr>
          <a:xfrm>
            <a:off x="2659063" y="2346325"/>
            <a:ext cx="457200" cy="374650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srgbClr val="259B7F"/>
              </a:solidFill>
            </a:endParaRPr>
          </a:p>
        </p:txBody>
      </p:sp>
      <p:sp>
        <p:nvSpPr>
          <p:cNvPr id="3079" name="文本框 84"/>
          <p:cNvSpPr txBox="1">
            <a:spLocks noChangeArrowheads="1"/>
          </p:cNvSpPr>
          <p:nvPr/>
        </p:nvSpPr>
        <p:spPr bwMode="auto">
          <a:xfrm>
            <a:off x="3190875" y="2319338"/>
            <a:ext cx="60007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400">
                <a:latin typeface="华文细黑" pitchFamily="2" charset="-122"/>
                <a:ea typeface="华文细黑" pitchFamily="2" charset="-122"/>
              </a:rPr>
              <a:t>01</a:t>
            </a:r>
            <a:endParaRPr lang="zh-CN" altLang="en-US" sz="160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80" name="文本框 85"/>
          <p:cNvSpPr txBox="1">
            <a:spLocks noChangeArrowheads="1"/>
          </p:cNvSpPr>
          <p:nvPr/>
        </p:nvSpPr>
        <p:spPr bwMode="auto">
          <a:xfrm>
            <a:off x="3703638" y="2325688"/>
            <a:ext cx="41624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000" b="1">
                <a:sym typeface="Arial" pitchFamily="34" charset="0"/>
              </a:rPr>
              <a:t>Definitions and Notations</a:t>
            </a:r>
            <a:endParaRPr lang="en-US" altLang="en-US" sz="14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0" name="菱形 89"/>
          <p:cNvSpPr/>
          <p:nvPr/>
        </p:nvSpPr>
        <p:spPr>
          <a:xfrm>
            <a:off x="2659063" y="3181354"/>
            <a:ext cx="457200" cy="374650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srgbClr val="259B7F"/>
              </a:solidFill>
            </a:endParaRPr>
          </a:p>
        </p:txBody>
      </p:sp>
      <p:sp>
        <p:nvSpPr>
          <p:cNvPr id="3085" name="文本框 90"/>
          <p:cNvSpPr txBox="1">
            <a:spLocks noChangeArrowheads="1"/>
          </p:cNvSpPr>
          <p:nvPr/>
        </p:nvSpPr>
        <p:spPr bwMode="auto">
          <a:xfrm>
            <a:off x="3190875" y="3149604"/>
            <a:ext cx="56991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400" dirty="0" smtClean="0">
                <a:latin typeface="华文细黑" pitchFamily="2" charset="-122"/>
                <a:ea typeface="华文细黑" pitchFamily="2" charset="-122"/>
              </a:rPr>
              <a:t>02</a:t>
            </a:r>
            <a:endParaRPr lang="zh-CN" altLang="en-US" sz="16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86" name="文本框 91"/>
          <p:cNvSpPr txBox="1">
            <a:spLocks noChangeArrowheads="1"/>
          </p:cNvSpPr>
          <p:nvPr/>
        </p:nvSpPr>
        <p:spPr bwMode="auto">
          <a:xfrm>
            <a:off x="3703638" y="3159129"/>
            <a:ext cx="41624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000" b="1" dirty="0" smtClean="0">
                <a:sym typeface="Arial" pitchFamily="34" charset="0"/>
              </a:rPr>
              <a:t>General Digraphs: Degree Conditions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3" name="菱形 92"/>
          <p:cNvSpPr/>
          <p:nvPr/>
        </p:nvSpPr>
        <p:spPr>
          <a:xfrm>
            <a:off x="2659063" y="3995740"/>
            <a:ext cx="457200" cy="374650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srgbClr val="259B7F"/>
              </a:solidFill>
            </a:endParaRPr>
          </a:p>
        </p:txBody>
      </p:sp>
      <p:sp>
        <p:nvSpPr>
          <p:cNvPr id="3088" name="文本框 93"/>
          <p:cNvSpPr txBox="1">
            <a:spLocks noChangeArrowheads="1"/>
          </p:cNvSpPr>
          <p:nvPr/>
        </p:nvSpPr>
        <p:spPr bwMode="auto">
          <a:xfrm>
            <a:off x="3190875" y="3965578"/>
            <a:ext cx="56991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400" dirty="0" smtClean="0">
                <a:latin typeface="华文细黑" pitchFamily="2" charset="-122"/>
                <a:ea typeface="华文细黑" pitchFamily="2" charset="-122"/>
              </a:rPr>
              <a:t>03</a:t>
            </a:r>
            <a:endParaRPr lang="zh-CN" altLang="en-US" sz="16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89" name="文本框 94"/>
          <p:cNvSpPr txBox="1">
            <a:spLocks noChangeArrowheads="1"/>
          </p:cNvSpPr>
          <p:nvPr/>
        </p:nvSpPr>
        <p:spPr bwMode="auto">
          <a:xfrm>
            <a:off x="3703638" y="3973515"/>
            <a:ext cx="41624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000" b="1" dirty="0" smtClean="0">
                <a:sym typeface="Arial" pitchFamily="34" charset="0"/>
              </a:rPr>
              <a:t>Tournaments</a:t>
            </a:r>
            <a:endParaRPr lang="zh-CN" altLang="en-US" sz="2000" b="1" dirty="0">
              <a:sym typeface="Arial" pitchFamily="34" charset="0"/>
            </a:endParaRPr>
          </a:p>
        </p:txBody>
      </p:sp>
      <p:sp>
        <p:nvSpPr>
          <p:cNvPr id="2" name="菱形 1"/>
          <p:cNvSpPr/>
          <p:nvPr/>
        </p:nvSpPr>
        <p:spPr>
          <a:xfrm>
            <a:off x="2663825" y="4784738"/>
            <a:ext cx="457200" cy="374650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>
              <a:solidFill>
                <a:srgbClr val="259B7F"/>
              </a:solidFill>
            </a:endParaRPr>
          </a:p>
        </p:txBody>
      </p:sp>
      <p:sp>
        <p:nvSpPr>
          <p:cNvPr id="3091" name="文本框 93"/>
          <p:cNvSpPr txBox="1">
            <a:spLocks noChangeArrowheads="1"/>
          </p:cNvSpPr>
          <p:nvPr/>
        </p:nvSpPr>
        <p:spPr bwMode="auto">
          <a:xfrm>
            <a:off x="3184525" y="4754575"/>
            <a:ext cx="56991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400" dirty="0" smtClean="0">
                <a:latin typeface="华文细黑" pitchFamily="2" charset="-122"/>
                <a:ea typeface="华文细黑" pitchFamily="2" charset="-122"/>
              </a:rPr>
              <a:t>04</a:t>
            </a:r>
            <a:endParaRPr lang="zh-CN" altLang="en-US" sz="16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092" name="文本框 94"/>
          <p:cNvSpPr txBox="1">
            <a:spLocks noChangeArrowheads="1"/>
          </p:cNvSpPr>
          <p:nvPr/>
        </p:nvSpPr>
        <p:spPr bwMode="auto">
          <a:xfrm>
            <a:off x="3698875" y="4762513"/>
            <a:ext cx="430688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CN" sz="2000" b="1" dirty="0" smtClean="0">
                <a:sym typeface="Arial" pitchFamily="34" charset="0"/>
              </a:rPr>
              <a:t>Generalizations of Tournaments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871663" y="22494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71663" y="41798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871663" y="2484438"/>
            <a:ext cx="1814512" cy="1462087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1500" spc="-500" dirty="0" smtClean="0">
                <a:solidFill>
                  <a:srgbClr val="0070C0"/>
                </a:solidFill>
                <a:latin typeface="+mj-lt"/>
                <a:ea typeface="微软雅黑" panose="020B0503020204020204" charset="-122"/>
              </a:rPr>
              <a:t>04</a:t>
            </a:r>
            <a:endParaRPr lang="en-US" altLang="zh-CN" sz="11500" spc="-500" dirty="0">
              <a:solidFill>
                <a:srgbClr val="0070C0"/>
              </a:solidFill>
              <a:latin typeface="+mj-lt"/>
              <a:ea typeface="微软雅黑" panose="020B0503020204020204" charset="-122"/>
            </a:endParaRPr>
          </a:p>
        </p:txBody>
      </p:sp>
      <p:sp>
        <p:nvSpPr>
          <p:cNvPr id="41989" name="文本框 8"/>
          <p:cNvSpPr txBox="1">
            <a:spLocks noChangeArrowheads="1"/>
          </p:cNvSpPr>
          <p:nvPr/>
        </p:nvSpPr>
        <p:spPr bwMode="auto">
          <a:xfrm>
            <a:off x="3890963" y="2249488"/>
            <a:ext cx="343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100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Generalizations of Tournaments</a:t>
            </a:r>
            <a:endParaRPr lang="en-US" altLang="zh-CN" sz="28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Generalizations of Tournaments</a:t>
            </a:r>
          </a:p>
        </p:txBody>
      </p:sp>
      <p:sp>
        <p:nvSpPr>
          <p:cNvPr id="440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/>
              <a:t>Bipartite tournament (BT): </a:t>
            </a:r>
            <a:r>
              <a:rPr lang="en-US" altLang="zh-CN" sz="2400" b="1" dirty="0" smtClean="0"/>
              <a:t>a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2</a:t>
            </a:r>
            <a:r>
              <a:rPr lang="en-US" altLang="zh-CN" sz="2400" b="1" dirty="0" smtClean="0">
                <a:sym typeface="+mn-ea"/>
              </a:rPr>
              <a:t>-partite tournament.</a:t>
            </a:r>
            <a:r>
              <a:rPr lang="en-US" altLang="zh-CN" b="1" dirty="0" smtClean="0"/>
              <a:t> </a:t>
            </a:r>
          </a:p>
          <a:p>
            <a:pPr eaLnBrk="1" hangingPunct="1"/>
            <a:r>
              <a:rPr lang="en-US" altLang="zh-CN" b="1" dirty="0" smtClean="0"/>
              <a:t>Multipartite tournament (MT, or </a:t>
            </a:r>
            <a:r>
              <a:rPr lang="en-US" altLang="zh-CN" b="1" i="1" dirty="0" smtClean="0">
                <a:latin typeface="Times New Roman" pitchFamily="18" charset="0"/>
              </a:rPr>
              <a:t>k</a:t>
            </a:r>
            <a:r>
              <a:rPr lang="en-US" altLang="zh-CN" b="1" dirty="0" smtClean="0"/>
              <a:t>-partite tournament): </a:t>
            </a:r>
            <a:r>
              <a:rPr lang="en-US" altLang="zh-CN" sz="2400" b="1" dirty="0" smtClean="0">
                <a:sym typeface="+mn-ea"/>
              </a:rPr>
              <a:t>a digraph whose vertices can be partitioned into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k</a:t>
            </a:r>
            <a:r>
              <a:rPr lang="en-US" altLang="zh-CN" sz="2400" b="1" dirty="0" smtClean="0">
                <a:sym typeface="+mn-ea"/>
              </a:rPr>
              <a:t> parts, with no arc between vertices in the same part, but exactly one arc between every two vertices in different parts.</a:t>
            </a:r>
          </a:p>
          <a:p>
            <a:pPr eaLnBrk="1" hangingPunct="1"/>
            <a:endParaRPr lang="en-US" altLang="zh-CN" sz="2400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Bipartite Tournament</a:t>
            </a:r>
          </a:p>
        </p:txBody>
      </p:sp>
      <p:sp>
        <p:nvSpPr>
          <p:cNvPr id="583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Unlike tournament, in bipartite tournament </a:t>
            </a:r>
            <a:r>
              <a:rPr lang="en-US" altLang="zh-CN" b="1" dirty="0" err="1" smtClean="0">
                <a:sym typeface="+mn-ea"/>
              </a:rPr>
              <a:t>strongness</a:t>
            </a:r>
            <a:r>
              <a:rPr lang="en-US" altLang="zh-CN" b="1" dirty="0" smtClean="0">
                <a:sym typeface="+mn-ea"/>
              </a:rPr>
              <a:t> is not enough to imply </a:t>
            </a:r>
            <a:r>
              <a:rPr lang="en-US" altLang="zh-CN" b="1" dirty="0" err="1" smtClean="0">
                <a:sym typeface="+mn-ea"/>
              </a:rPr>
              <a:t>Hamiltonicity</a:t>
            </a:r>
            <a:r>
              <a:rPr lang="en-US" altLang="zh-CN" b="1" dirty="0" smtClean="0">
                <a:sym typeface="+mn-ea"/>
              </a:rPr>
              <a:t>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(</a:t>
            </a:r>
            <a:r>
              <a:rPr lang="en-US" altLang="zh-CN" b="1" dirty="0" err="1" smtClean="0">
                <a:sym typeface="+mn-ea"/>
              </a:rPr>
              <a:t>Gutin</a:t>
            </a:r>
            <a:r>
              <a:rPr lang="en-US" altLang="zh-CN" b="1" dirty="0" smtClean="0">
                <a:sym typeface="+mn-ea"/>
              </a:rPr>
              <a:t> 1984, </a:t>
            </a:r>
            <a:r>
              <a:rPr lang="en-US" altLang="zh-CN" b="1" dirty="0" err="1" smtClean="0">
                <a:sym typeface="+mn-ea"/>
              </a:rPr>
              <a:t>Häggkvist</a:t>
            </a:r>
            <a:r>
              <a:rPr lang="en-US" altLang="zh-CN" b="1" dirty="0" smtClean="0">
                <a:sym typeface="+mn-ea"/>
              </a:rPr>
              <a:t> &amp; </a:t>
            </a:r>
            <a:r>
              <a:rPr lang="en-US" altLang="zh-CN" b="1" dirty="0" err="1" smtClean="0">
                <a:sym typeface="+mn-ea"/>
              </a:rPr>
              <a:t>Manoussakis</a:t>
            </a:r>
            <a:r>
              <a:rPr lang="en-US" altLang="zh-CN" b="1" dirty="0" smtClean="0">
                <a:sym typeface="+mn-ea"/>
              </a:rPr>
              <a:t> 1989)</a:t>
            </a:r>
            <a:endParaRPr lang="en-US" altLang="zh-CN" b="1" dirty="0" smtClean="0"/>
          </a:p>
          <a:p>
            <a:pPr marL="457200" lvl="2" indent="0" eaLnBrk="1" hangingPunct="1">
              <a:buNone/>
            </a:pPr>
            <a:r>
              <a:rPr lang="en-US" altLang="zh-CN" b="1" dirty="0" smtClean="0"/>
              <a:t>A bipartite tournament is Hamiltonian if and only if it is strong and has a cycle factor F.</a:t>
            </a: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err="1" smtClean="0">
                <a:solidFill>
                  <a:srgbClr val="0070C0"/>
                </a:solidFill>
              </a:rPr>
              <a:t>Hamiltonicity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 </a:t>
            </a:r>
            <a:r>
              <a:rPr lang="en-US" altLang="zh-CN" b="1" dirty="0" smtClean="0">
                <a:solidFill>
                  <a:srgbClr val="0070C0"/>
                </a:solidFill>
                <a:sym typeface="Symbol"/>
              </a:rPr>
              <a:t></a:t>
            </a:r>
            <a:r>
              <a:rPr lang="en-US" altLang="zh-CN" b="1" dirty="0" smtClean="0">
                <a:solidFill>
                  <a:srgbClr val="0070C0"/>
                </a:solidFill>
              </a:rPr>
              <a:t>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Pancyclicity</a:t>
            </a:r>
            <a:endParaRPr lang="en-US" altLang="zh-CN" b="1" dirty="0" smtClean="0">
              <a:solidFill>
                <a:srgbClr val="0070C0"/>
              </a:solidFill>
            </a:endParaRPr>
          </a:p>
        </p:txBody>
      </p:sp>
      <p:sp>
        <p:nvSpPr>
          <p:cNvPr id="583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(</a:t>
            </a:r>
            <a:r>
              <a:rPr lang="en-US" altLang="zh-CN" b="1" dirty="0" err="1" smtClean="0">
                <a:sym typeface="+mn-ea"/>
              </a:rPr>
              <a:t>Beineke</a:t>
            </a:r>
            <a:r>
              <a:rPr lang="en-US" altLang="zh-CN" b="1" dirty="0" smtClean="0">
                <a:sym typeface="+mn-ea"/>
              </a:rPr>
              <a:t> &amp; Little 1982, K.M. Zhang 1984, </a:t>
            </a:r>
            <a:r>
              <a:rPr lang="en-US" altLang="zh-CN" b="1" dirty="0" err="1" smtClean="0">
                <a:sym typeface="+mn-ea"/>
              </a:rPr>
              <a:t>Amar</a:t>
            </a:r>
            <a:r>
              <a:rPr lang="en-US" altLang="zh-CN" b="1" dirty="0" smtClean="0">
                <a:sym typeface="+mn-ea"/>
              </a:rPr>
              <a:t> &amp; </a:t>
            </a:r>
            <a:r>
              <a:rPr lang="en-US" altLang="zh-CN" b="1" dirty="0" err="1" smtClean="0">
                <a:sym typeface="+mn-ea"/>
              </a:rPr>
              <a:t>Manoussakis</a:t>
            </a:r>
            <a:r>
              <a:rPr lang="en-US" altLang="zh-CN" b="1" dirty="0" smtClean="0">
                <a:sym typeface="+mn-ea"/>
              </a:rPr>
              <a:t>, 1990)</a:t>
            </a:r>
          </a:p>
          <a:p>
            <a:pPr marL="457200" lvl="2" indent="0" eaLnBrk="1" hangingPunct="1">
              <a:buFont typeface="Arial" pitchFamily="34" charset="0"/>
              <a:buNone/>
            </a:pPr>
            <a:r>
              <a:rPr lang="en-US" altLang="zh-CN" b="1" dirty="0" smtClean="0"/>
              <a:t>A Hamiltonian BT </a:t>
            </a:r>
            <a:r>
              <a:rPr lang="en-US" altLang="zh-CN" b="1" i="1" dirty="0" smtClean="0">
                <a:latin typeface="Times New Roman" pitchFamily="18" charset="0"/>
              </a:rPr>
              <a:t>T</a:t>
            </a:r>
            <a:r>
              <a:rPr lang="en-US" altLang="zh-CN" b="1" dirty="0" smtClean="0"/>
              <a:t> is even </a:t>
            </a:r>
            <a:r>
              <a:rPr lang="en-US" altLang="zh-CN" b="1" dirty="0" err="1" smtClean="0"/>
              <a:t>pancyclic</a:t>
            </a:r>
            <a:r>
              <a:rPr lang="en-US" altLang="zh-CN" b="1" dirty="0" smtClean="0"/>
              <a:t> and even vertex-</a:t>
            </a:r>
            <a:r>
              <a:rPr lang="en-US" altLang="zh-CN" b="1" dirty="0" err="1" smtClean="0"/>
              <a:t>pancyclic</a:t>
            </a:r>
            <a:r>
              <a:rPr lang="en-US" altLang="zh-CN" b="1" dirty="0" smtClean="0"/>
              <a:t>, unless it belongs to one well-defined exceptional class.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That means </a:t>
            </a:r>
            <a:r>
              <a:rPr lang="en-US" altLang="zh-CN" b="1" dirty="0" err="1" smtClean="0">
                <a:sym typeface="+mn-ea"/>
              </a:rPr>
              <a:t>Bondy’s</a:t>
            </a:r>
            <a:r>
              <a:rPr lang="en-US" altLang="zh-CN" b="1" dirty="0" smtClean="0">
                <a:sym typeface="+mn-ea"/>
              </a:rPr>
              <a:t> meta-conjecture always hold.</a:t>
            </a:r>
          </a:p>
          <a:p>
            <a:pPr eaLnBrk="1" hangingPunct="1"/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Can We Ask for More?</a:t>
            </a:r>
          </a:p>
        </p:txBody>
      </p:sp>
      <p:sp>
        <p:nvSpPr>
          <p:cNvPr id="583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In Tournaments:</a:t>
            </a:r>
          </a:p>
          <a:p>
            <a:pPr marL="449263" lvl="1" indent="7938" eaLnBrk="1" hangingPunct="1">
              <a:buNone/>
            </a:pPr>
            <a:r>
              <a:rPr lang="en-US" altLang="zh-CN" b="1" dirty="0" err="1" smtClean="0">
                <a:sym typeface="+mn-ea"/>
              </a:rPr>
              <a:t>Strongness</a:t>
            </a:r>
            <a:r>
              <a:rPr lang="en-US" altLang="zh-CN" b="1" dirty="0" smtClean="0">
                <a:sym typeface="+mn-ea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 </a:t>
            </a:r>
            <a:r>
              <a:rPr lang="en-US" altLang="zh-CN" b="1" dirty="0" err="1" smtClean="0">
                <a:sym typeface="Symbol"/>
              </a:rPr>
              <a:t>Hamiltonicity</a:t>
            </a:r>
            <a:r>
              <a:rPr lang="en-US" altLang="zh-CN" b="1" dirty="0" smtClean="0">
                <a:sym typeface="Symbol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 </a:t>
            </a:r>
            <a:r>
              <a:rPr lang="en-US" altLang="zh-CN" b="1" dirty="0" err="1" smtClean="0">
                <a:sym typeface="Symbol"/>
              </a:rPr>
              <a:t>pancyclicity</a:t>
            </a:r>
            <a:r>
              <a:rPr lang="en-US" altLang="zh-CN" b="1" dirty="0" smtClean="0">
                <a:sym typeface="Symbol"/>
              </a:rPr>
              <a:t>  cycle </a:t>
            </a:r>
            <a:r>
              <a:rPr lang="en-US" altLang="zh-CN" b="1" dirty="0" err="1" smtClean="0">
                <a:sym typeface="Symbol"/>
              </a:rPr>
              <a:t>extendability</a:t>
            </a:r>
            <a:r>
              <a:rPr lang="en-US" altLang="zh-CN" b="1" dirty="0" smtClean="0">
                <a:sym typeface="Symbol"/>
              </a:rPr>
              <a:t> (with exception)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In </a:t>
            </a:r>
            <a:r>
              <a:rPr lang="en-US" altLang="zh-CN" b="1" dirty="0" smtClean="0">
                <a:sym typeface="+mn-ea"/>
              </a:rPr>
              <a:t>Bipartite Tournaments</a:t>
            </a:r>
            <a:r>
              <a:rPr lang="en-US" altLang="zh-CN" b="1" dirty="0" smtClean="0">
                <a:sym typeface="+mn-ea"/>
              </a:rPr>
              <a:t>:</a:t>
            </a:r>
          </a:p>
          <a:p>
            <a:pPr marL="449263" lvl="1" indent="7938" eaLnBrk="1" hangingPunct="1">
              <a:buNone/>
            </a:pPr>
            <a:r>
              <a:rPr lang="en-US" altLang="zh-CN" b="1" dirty="0" err="1" smtClean="0">
                <a:sym typeface="Symbol"/>
              </a:rPr>
              <a:t>Hamiltonicity</a:t>
            </a:r>
            <a:r>
              <a:rPr lang="en-US" altLang="zh-CN" b="1" dirty="0" smtClean="0">
                <a:sym typeface="Symbol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</a:t>
            </a:r>
            <a:r>
              <a:rPr lang="en-US" altLang="zh-CN" b="1" dirty="0" smtClean="0">
                <a:sym typeface="Symbol"/>
              </a:rPr>
              <a:t> </a:t>
            </a:r>
            <a:r>
              <a:rPr lang="en-US" altLang="zh-CN" b="1" dirty="0" smtClean="0">
                <a:sym typeface="Symbol"/>
              </a:rPr>
              <a:t>(Even) </a:t>
            </a:r>
            <a:r>
              <a:rPr lang="en-US" altLang="zh-CN" b="1" dirty="0" err="1" smtClean="0">
                <a:sym typeface="Symbol"/>
              </a:rPr>
              <a:t>pancyclicity</a:t>
            </a:r>
            <a:r>
              <a:rPr lang="en-US" altLang="zh-CN" b="1" dirty="0" smtClean="0">
                <a:sym typeface="Symbol"/>
              </a:rPr>
              <a:t> </a:t>
            </a:r>
            <a:endParaRPr lang="en-US" altLang="zh-CN" b="1" dirty="0" smtClean="0">
              <a:sym typeface="Symbol"/>
            </a:endParaRPr>
          </a:p>
          <a:p>
            <a:pPr marL="449263" lvl="1" indent="7938" eaLnBrk="1" hangingPunct="1">
              <a:buNone/>
            </a:pPr>
            <a:r>
              <a:rPr lang="en-US" altLang="zh-CN" b="1" dirty="0" smtClean="0">
                <a:solidFill>
                  <a:srgbClr val="FF0000"/>
                </a:solidFill>
                <a:sym typeface="Symbol"/>
              </a:rPr>
              <a:t>?</a:t>
            </a:r>
            <a:r>
              <a:rPr lang="en-US" altLang="zh-CN" b="1" dirty="0" smtClean="0">
                <a:sym typeface="Symbol"/>
              </a:rPr>
              <a:t> </a:t>
            </a:r>
            <a:r>
              <a:rPr lang="en-US" altLang="zh-CN" b="1" smtClean="0">
                <a:sym typeface="Symbol"/>
              </a:rPr>
              <a:t>(Even) cycle </a:t>
            </a:r>
            <a:r>
              <a:rPr lang="en-US" altLang="zh-CN" b="1" dirty="0" err="1" smtClean="0">
                <a:sym typeface="Symbol"/>
              </a:rPr>
              <a:t>extendability</a:t>
            </a:r>
            <a:endParaRPr lang="en-US" altLang="zh-CN" b="1" dirty="0" smtClean="0">
              <a:sym typeface="+mn-ea"/>
            </a:endParaRPr>
          </a:p>
          <a:p>
            <a:pPr eaLnBrk="1" hangingPunct="1">
              <a:buNone/>
            </a:pPr>
            <a:endParaRPr lang="en-US" altLang="zh-CN" b="1" dirty="0" smtClean="0">
              <a:sym typeface="+mn-ea"/>
            </a:endParaRPr>
          </a:p>
          <a:p>
            <a:pPr eaLnBrk="1" hangingPunct="1"/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Cycle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Extendability</a:t>
            </a:r>
            <a:endParaRPr lang="en-US" altLang="zh-CN" b="1" dirty="0" smtClean="0">
              <a:solidFill>
                <a:srgbClr val="0070C0"/>
              </a:solidFill>
            </a:endParaRPr>
          </a:p>
        </p:txBody>
      </p:sp>
      <p:sp>
        <p:nvSpPr>
          <p:cNvPr id="583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2060"/>
                </a:solidFill>
                <a:sym typeface="+mn-ea"/>
              </a:rPr>
              <a:t>(</a:t>
            </a:r>
            <a:r>
              <a:rPr lang="en-US" altLang="zh-CN" b="1" dirty="0" smtClean="0">
                <a:solidFill>
                  <a:srgbClr val="002060"/>
                </a:solidFill>
              </a:rPr>
              <a:t>Zhang, Thesis U. </a:t>
            </a:r>
            <a:r>
              <a:rPr lang="en-US" altLang="zh-CN" b="1" dirty="0" err="1" smtClean="0">
                <a:solidFill>
                  <a:srgbClr val="002060"/>
                </a:solidFill>
              </a:rPr>
              <a:t>Twente</a:t>
            </a:r>
            <a:r>
              <a:rPr lang="en-US" altLang="zh-CN" b="1" dirty="0" smtClean="0">
                <a:solidFill>
                  <a:srgbClr val="002060"/>
                </a:solidFill>
              </a:rPr>
              <a:t> 2017 &amp; </a:t>
            </a:r>
            <a:r>
              <a:rPr lang="en-US" altLang="zh-CN" b="1" dirty="0" smtClean="0">
                <a:solidFill>
                  <a:srgbClr val="002060"/>
                </a:solidFill>
                <a:sym typeface="+mn-ea"/>
              </a:rPr>
              <a:t>Zhang, Zhang, Lou &amp; </a:t>
            </a:r>
            <a:r>
              <a:rPr lang="en-US" altLang="zh-CN" b="1" dirty="0" err="1" smtClean="0">
                <a:solidFill>
                  <a:srgbClr val="002060"/>
                </a:solidFill>
                <a:sym typeface="+mn-ea"/>
              </a:rPr>
              <a:t>Gutin</a:t>
            </a:r>
            <a:r>
              <a:rPr lang="en-US" altLang="zh-CN" b="1" dirty="0" smtClean="0">
                <a:solidFill>
                  <a:srgbClr val="002060"/>
                </a:solidFill>
                <a:sym typeface="+mn-ea"/>
              </a:rPr>
              <a:t>, </a:t>
            </a:r>
            <a:r>
              <a:rPr lang="en-US" altLang="zh-CN" b="1" dirty="0" err="1" smtClean="0">
                <a:solidFill>
                  <a:srgbClr val="002060"/>
                </a:solidFill>
                <a:sym typeface="+mn-ea"/>
              </a:rPr>
              <a:t>submited</a:t>
            </a:r>
            <a:r>
              <a:rPr lang="en-US" altLang="zh-CN" b="1" dirty="0" smtClean="0">
                <a:solidFill>
                  <a:srgbClr val="002060"/>
                </a:solidFill>
                <a:sym typeface="+mn-ea"/>
              </a:rPr>
              <a:t>)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pPr marL="457200" lvl="2" indent="0" eaLnBrk="1" hangingPunct="1">
              <a:buFont typeface="Arial" pitchFamily="34" charset="0"/>
              <a:buNone/>
            </a:pPr>
            <a:r>
              <a:rPr lang="en-US" altLang="zh-CN" b="1" dirty="0" smtClean="0">
                <a:solidFill>
                  <a:srgbClr val="002060"/>
                </a:solidFill>
                <a:sym typeface="+mn-ea"/>
              </a:rPr>
              <a:t>A Hamiltonian BT </a:t>
            </a:r>
            <a:r>
              <a:rPr lang="en-US" altLang="zh-CN" b="1" i="1" dirty="0" smtClean="0">
                <a:solidFill>
                  <a:srgbClr val="002060"/>
                </a:solidFill>
                <a:latin typeface="Times New Roman" pitchFamily="18" charset="0"/>
                <a:sym typeface="+mn-ea"/>
              </a:rPr>
              <a:t>T</a:t>
            </a:r>
            <a:r>
              <a:rPr lang="en-US" altLang="zh-CN" b="1" dirty="0" smtClean="0">
                <a:solidFill>
                  <a:srgbClr val="002060"/>
                </a:solidFill>
                <a:sym typeface="+mn-ea"/>
              </a:rPr>
              <a:t> is fully even cycle extendable, unless it belongs to one well-defined exceptional class.</a:t>
            </a:r>
            <a:endParaRPr lang="en-US" altLang="zh-CN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zh-CN" b="1" dirty="0" smtClean="0"/>
              <a:t>Fully even cycle extendable: </a:t>
            </a:r>
            <a:r>
              <a:rPr lang="en-US" altLang="zh-CN" sz="2400" b="1" dirty="0" smtClean="0">
                <a:sym typeface="+mn-ea"/>
              </a:rPr>
              <a:t>for every cycle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C</a:t>
            </a:r>
            <a:r>
              <a:rPr lang="en-US" altLang="zh-CN" sz="2400" b="1" dirty="0" smtClean="0">
                <a:sym typeface="+mn-ea"/>
              </a:rPr>
              <a:t> with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|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|&lt;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ym typeface="+mn-ea"/>
              </a:rPr>
              <a:t>, there exists another cycle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'</a:t>
            </a:r>
            <a:r>
              <a:rPr lang="en-US" altLang="zh-CN" sz="2400" b="1" dirty="0" smtClean="0">
                <a:sym typeface="+mn-ea"/>
              </a:rPr>
              <a:t>, such that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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')</a:t>
            </a:r>
            <a:r>
              <a:rPr lang="en-US" altLang="zh-CN" sz="2400" b="1" dirty="0" smtClean="0">
                <a:sym typeface="Symbol" pitchFamily="18" charset="2"/>
              </a:rPr>
              <a:t> and 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|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')| = |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)| + 2,</a:t>
            </a:r>
            <a:r>
              <a:rPr lang="en-US" altLang="zh-CN" sz="2400" b="1" dirty="0" smtClean="0">
                <a:sym typeface="Symbol" pitchFamily="18" charset="2"/>
              </a:rPr>
              <a:t> and there exists a 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4</a:t>
            </a:r>
            <a:r>
              <a:rPr lang="en-US" altLang="zh-CN" sz="2400" b="1" dirty="0" smtClean="0">
                <a:sym typeface="Symbol" pitchFamily="18" charset="2"/>
              </a:rPr>
              <a:t>-cycle through every vertex.</a:t>
            </a:r>
          </a:p>
          <a:p>
            <a:pPr eaLnBrk="1" hangingPunct="1"/>
            <a:r>
              <a:rPr lang="en-US" altLang="zh-CN" b="1" dirty="0" smtClean="0">
                <a:sym typeface="Symbol" pitchFamily="18" charset="2"/>
              </a:rPr>
              <a:t>Fully even cycle </a:t>
            </a:r>
            <a:r>
              <a:rPr lang="en-US" altLang="zh-CN" b="1" dirty="0" err="1" smtClean="0">
                <a:sym typeface="Symbol" pitchFamily="18" charset="2"/>
              </a:rPr>
              <a:t>extendability</a:t>
            </a:r>
            <a:r>
              <a:rPr lang="en-US" altLang="zh-CN" b="1" dirty="0" smtClean="0">
                <a:sym typeface="Symbol" pitchFamily="18" charset="2"/>
              </a:rPr>
              <a:t> </a:t>
            </a:r>
            <a:r>
              <a:rPr lang="en-US" altLang="zh-CN" b="1" dirty="0" err="1" smtClean="0">
                <a:sym typeface="Symbol" pitchFamily="18" charset="2"/>
              </a:rPr>
              <a:t>v.s</a:t>
            </a:r>
            <a:r>
              <a:rPr lang="en-US" altLang="zh-CN" b="1" dirty="0" smtClean="0">
                <a:sym typeface="Symbol" pitchFamily="18" charset="2"/>
              </a:rPr>
              <a:t>. vertex-</a:t>
            </a:r>
            <a:r>
              <a:rPr lang="en-US" altLang="zh-CN" b="1" dirty="0" err="1" smtClean="0">
                <a:sym typeface="Symbol" pitchFamily="18" charset="2"/>
              </a:rPr>
              <a:t>pancyclicity</a:t>
            </a:r>
            <a:r>
              <a:rPr lang="en-US" altLang="zh-CN" b="1" dirty="0" smtClean="0">
                <a:sym typeface="Symbol" pitchFamily="18" charset="2"/>
              </a:rPr>
              <a:t>.</a:t>
            </a:r>
          </a:p>
          <a:p>
            <a:pPr eaLnBrk="1" hangingPunct="1"/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Techniques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ym typeface="+mn-ea"/>
              </a:rPr>
              <a:t>An auxiliary graph called in-out graph.</a:t>
            </a:r>
            <a:endParaRPr lang="en-US" altLang="zh-CN" b="1" dirty="0" smtClean="0"/>
          </a:p>
          <a:p>
            <a:pPr eaLnBrk="1" hangingPunct="1">
              <a:defRPr/>
            </a:pPr>
            <a:r>
              <a:rPr lang="en-US" altLang="zh-CN" b="1" dirty="0" smtClean="0">
                <a:sym typeface="+mn-ea"/>
              </a:rPr>
              <a:t>Contraction.</a:t>
            </a:r>
          </a:p>
          <a:p>
            <a:pPr eaLnBrk="1" hangingPunct="1">
              <a:defRPr/>
            </a:pPr>
            <a:r>
              <a:rPr lang="en-US" altLang="zh-CN" b="1" dirty="0" smtClean="0">
                <a:sym typeface="+mn-ea"/>
              </a:rPr>
              <a:t>Coloring the vertices and arcs.</a:t>
            </a:r>
          </a:p>
          <a:p>
            <a:pPr eaLnBrk="1" hangingPunct="1">
              <a:defRPr/>
            </a:pPr>
            <a:r>
              <a:rPr lang="en-US" altLang="zh-CN" b="1" dirty="0" smtClean="0">
                <a:sym typeface="+mn-ea"/>
              </a:rPr>
              <a:t>Parity analysis.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solidFill>
                  <a:srgbClr val="0070C0"/>
                </a:solidFill>
              </a:rPr>
              <a:t>Further Problems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b="1" dirty="0" smtClean="0"/>
              <a:t>Generalize some existing conditions for pan-connected in tournaments to those for path extendability in tournaments.</a:t>
            </a:r>
          </a:p>
          <a:p>
            <a:pPr eaLnBrk="1" hangingPunct="1">
              <a:defRPr/>
            </a:pPr>
            <a:r>
              <a:rPr lang="en-US" altLang="zh-CN" b="1" dirty="0" smtClean="0"/>
              <a:t>Cycle </a:t>
            </a:r>
            <a:r>
              <a:rPr lang="en-US" altLang="zh-CN" b="1" dirty="0" err="1" smtClean="0"/>
              <a:t>extendability</a:t>
            </a:r>
            <a:r>
              <a:rPr lang="en-US" altLang="zh-CN" b="1" dirty="0" smtClean="0"/>
              <a:t> of some generalization of tournaments, such as local tournament, extended tournament, and </a:t>
            </a:r>
            <a:r>
              <a:rPr lang="en-US" altLang="zh-CN" b="1" smtClean="0"/>
              <a:t>multipartite tournaments.</a:t>
            </a:r>
            <a:endParaRPr lang="en-US" altLang="zh-CN" b="1" dirty="0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8063" y="2617788"/>
            <a:ext cx="45878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灯片编号占位符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fld id="{79E16BF9-D5C9-41AB-BCFC-E69157F6E2CE}" type="slidenum">
              <a:rPr lang="zh-CN" altLang="en-US"/>
              <a:pPr/>
              <a:t>38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871663" y="22494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871663" y="4179888"/>
            <a:ext cx="5457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1871663" y="2484438"/>
            <a:ext cx="1814512" cy="1462087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11500" spc="-500">
                <a:solidFill>
                  <a:srgbClr val="0070C0"/>
                </a:solidFill>
                <a:latin typeface="+mj-lt"/>
                <a:ea typeface="微软雅黑" panose="020B0503020204020204" charset="-122"/>
              </a:rPr>
              <a:t>01</a:t>
            </a:r>
          </a:p>
        </p:txBody>
      </p:sp>
      <p:sp>
        <p:nvSpPr>
          <p:cNvPr id="4101" name="文本框 8"/>
          <p:cNvSpPr txBox="1">
            <a:spLocks noChangeArrowheads="1"/>
          </p:cNvSpPr>
          <p:nvPr/>
        </p:nvSpPr>
        <p:spPr bwMode="auto">
          <a:xfrm>
            <a:off x="3890963" y="2249488"/>
            <a:ext cx="3438525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Definitions and Notations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  <a:sym typeface="宋体" pitchFamily="2" charset="-122"/>
              </a:rPr>
              <a:t>Basic Definitions: Graph</a:t>
            </a:r>
            <a:endParaRPr lang="zh-CN" altLang="en-US" dirty="0" smtClean="0"/>
          </a:p>
        </p:txBody>
      </p:sp>
      <p:sp>
        <p:nvSpPr>
          <p:cNvPr id="51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Graph 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b="1" dirty="0" smtClean="0">
                <a:sym typeface="+mn-ea"/>
              </a:rPr>
              <a:t>: </a:t>
            </a:r>
            <a:r>
              <a:rPr lang="en-US" altLang="zh-CN" sz="2400" b="1" dirty="0" smtClean="0">
                <a:sym typeface="+mn-ea"/>
              </a:rPr>
              <a:t>an ordered pair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),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E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))</a:t>
            </a:r>
            <a:r>
              <a:rPr lang="en-US" altLang="zh-CN" sz="2400" b="1" dirty="0" smtClean="0">
                <a:sym typeface="+mn-ea"/>
              </a:rPr>
              <a:t>, in which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 is the set of vertices and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E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 is the set of edges, which consists of unordered pairs of vertices.</a:t>
            </a:r>
          </a:p>
          <a:p>
            <a:pPr eaLnBrk="1" hangingPunct="1"/>
            <a:r>
              <a:rPr lang="en-US" altLang="zh-CN" b="1" dirty="0" smtClean="0"/>
              <a:t>Digraph </a:t>
            </a:r>
            <a:r>
              <a:rPr lang="en-US" altLang="zh-CN" b="1" i="1" dirty="0" smtClean="0">
                <a:latin typeface="Times New Roman" pitchFamily="18" charset="0"/>
              </a:rPr>
              <a:t>D</a:t>
            </a:r>
            <a:r>
              <a:rPr lang="en-US" altLang="zh-CN" b="1" dirty="0" smtClean="0">
                <a:sym typeface="+mn-ea"/>
              </a:rPr>
              <a:t>:</a:t>
            </a:r>
            <a:r>
              <a:rPr lang="en-US" altLang="zh-CN" noProof="1" smtClean="0"/>
              <a:t>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),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A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)),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 set of vertices,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A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 set of arcs, which consists of ordered pairs of vertices.</a:t>
            </a:r>
          </a:p>
          <a:p>
            <a:pPr eaLnBrk="1" hangingPunct="1"/>
            <a:endParaRPr lang="en-US" altLang="zh-CN" sz="2400" b="1" noProof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  <a:sym typeface="宋体" pitchFamily="2" charset="-122"/>
              </a:rPr>
              <a:t>Basic Definition: Path &amp; Cycle</a:t>
            </a:r>
            <a:endParaRPr lang="zh-CN" altLang="en-US" dirty="0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Path.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Cycle.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Length of a path or cycle: </a:t>
            </a:r>
            <a:r>
              <a:rPr lang="en-US" altLang="zh-CN" sz="2400" b="1" dirty="0" smtClean="0">
                <a:sym typeface="+mn-ea"/>
              </a:rPr>
              <a:t>number of edges.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Hamiltonian path (cycle): </a:t>
            </a:r>
            <a:r>
              <a:rPr lang="en-US" altLang="zh-CN" sz="2400" b="1" dirty="0" smtClean="0">
                <a:sym typeface="+mn-ea"/>
              </a:rPr>
              <a:t>a path (cycle) that contains every vertex of the graph (digraph).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Traceable (Hamiltonian) Graph: </a:t>
            </a:r>
            <a:r>
              <a:rPr lang="en-US" altLang="zh-CN" sz="2400" b="1" dirty="0" smtClean="0">
                <a:sym typeface="+mn-ea"/>
              </a:rPr>
              <a:t>a graph (digraph) with a Hamiltonian path (cycle).</a:t>
            </a:r>
          </a:p>
          <a:p>
            <a:pPr eaLnBrk="1" hangingPunct="1"/>
            <a:endParaRPr lang="en-US" altLang="zh-CN" sz="2400" b="1" dirty="0" smtClean="0">
              <a:sym typeface="+mn-ea"/>
            </a:endParaRPr>
          </a:p>
          <a:p>
            <a:pPr eaLnBrk="1" hangingPunct="1"/>
            <a:endParaRPr lang="en-US" altLang="en-US" noProof="1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  <a:sym typeface="Arial" pitchFamily="34" charset="0"/>
              </a:rPr>
              <a:t>Neighbor</a:t>
            </a:r>
            <a:endParaRPr lang="zh-CN" altLang="en-US" dirty="0" smtClean="0"/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ym typeface="+mn-ea"/>
              </a:rPr>
              <a:t>Neighbor: </a:t>
            </a:r>
            <a:r>
              <a:rPr lang="en-US" altLang="zh-CN" sz="2400" b="1" dirty="0" smtClean="0">
                <a:sym typeface="+mn-ea"/>
              </a:rPr>
              <a:t>two distinct vertices that are adjacent by an edge (arc) are neighbors.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Neighborhood 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) </a:t>
            </a:r>
            <a:r>
              <a:rPr lang="en-US" altLang="zh-CN" b="1" dirty="0" smtClean="0">
                <a:sym typeface="+mn-ea"/>
              </a:rPr>
              <a:t>&amp;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 </a:t>
            </a:r>
            <a:r>
              <a:rPr lang="en-US" altLang="zh-CN" b="1" dirty="0" smtClean="0">
                <a:sym typeface="+mn-ea"/>
              </a:rPr>
              <a:t>Degree 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b="1" dirty="0" smtClean="0">
                <a:sym typeface="+mn-ea"/>
              </a:rPr>
              <a:t>: </a:t>
            </a:r>
            <a:r>
              <a:rPr lang="en-US" altLang="zh-CN" sz="2400" b="1" dirty="0" smtClean="0">
                <a:sym typeface="+mn-ea"/>
              </a:rPr>
              <a:t>the set of neighbors of a vertex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sym typeface="+mn-ea"/>
              </a:rPr>
              <a:t>, &amp;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 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 = |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)|</a:t>
            </a:r>
            <a:r>
              <a:rPr lang="en-US" altLang="zh-CN" sz="2400" b="1" dirty="0" smtClean="0">
                <a:sym typeface="+mn-ea"/>
              </a:rPr>
              <a:t>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In- &amp; out-neighbor.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In- &amp; out-neighborhood.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-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,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+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.</a:t>
            </a:r>
          </a:p>
          <a:p>
            <a:pPr eaLnBrk="1" hangingPunct="1"/>
            <a:r>
              <a:rPr lang="en-US" altLang="zh-CN" b="1" dirty="0" smtClean="0"/>
              <a:t>In-, out-degree &amp; (total) degree.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-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= |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-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)|</a:t>
            </a:r>
            <a:r>
              <a:rPr lang="en-US" altLang="zh-CN" sz="2400" b="1" dirty="0" smtClean="0">
                <a:sym typeface="+mn-ea"/>
              </a:rPr>
              <a:t>,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   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+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= |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+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)|</a:t>
            </a:r>
            <a:r>
              <a:rPr lang="en-US" altLang="zh-CN" sz="2400" b="1" dirty="0" smtClean="0">
                <a:sym typeface="+mn-ea"/>
              </a:rPr>
              <a:t>,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=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-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+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i="1" baseline="30000" dirty="0" smtClean="0">
                <a:latin typeface="Times New Roman" pitchFamily="18" charset="0"/>
                <a:sym typeface="+mn-ea"/>
              </a:rPr>
              <a:t>+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sym typeface="+mn-ea"/>
              </a:rPr>
              <a:t>.</a:t>
            </a:r>
            <a:endParaRPr lang="en-US" altLang="zh-CN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  <a:sym typeface="宋体" pitchFamily="2" charset="-122"/>
              </a:rPr>
              <a:t>Degree</a:t>
            </a:r>
            <a:endParaRPr lang="zh-CN" altLang="en-US" dirty="0" smtClean="0"/>
          </a:p>
        </p:txBody>
      </p:sp>
      <p:sp>
        <p:nvSpPr>
          <p:cNvPr id="1024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b="1" dirty="0" smtClean="0">
                <a:sym typeface="+mn-ea"/>
              </a:rPr>
              <a:t>,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b="1" dirty="0" smtClean="0">
                <a:sym typeface="+mn-ea"/>
              </a:rPr>
              <a:t>,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+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b="1" dirty="0" smtClean="0">
                <a:sym typeface="+mn-ea"/>
              </a:rPr>
              <a:t> and 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-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b="1" dirty="0" smtClean="0">
                <a:sym typeface="+mn-ea"/>
              </a:rPr>
              <a:t>: </a:t>
            </a:r>
            <a:r>
              <a:rPr lang="en-US" altLang="zh-CN" sz="2400" b="1" dirty="0" smtClean="0">
                <a:sym typeface="+mn-ea"/>
              </a:rPr>
              <a:t>the minimum degree of the vertices in a graph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sym typeface="+mn-ea"/>
              </a:rPr>
              <a:t>, minimum (total) degree in a digraph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, the minimum out-degree and in-degree of the vertices in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sym typeface="+mn-ea"/>
              </a:rPr>
              <a:t>. </a:t>
            </a:r>
          </a:p>
          <a:p>
            <a:pPr eaLnBrk="1" hangingPunct="1"/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0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b="1" dirty="0" smtClean="0">
                <a:latin typeface="Times New Roman" pitchFamily="18" charset="0"/>
                <a:sym typeface="+mn-ea"/>
              </a:rPr>
              <a:t>):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min{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+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),</a:t>
            </a:r>
            <a:r>
              <a:rPr lang="en-US" altLang="zh-CN" sz="2400" b="1" dirty="0" smtClean="0">
                <a:sym typeface="+mn-ea"/>
              </a:rPr>
              <a:t>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baseline="30000" dirty="0" smtClean="0">
                <a:latin typeface="Times New Roman" pitchFamily="18" charset="0"/>
                <a:cs typeface="Times New Roman" pitchFamily="18" charset="0"/>
                <a:sym typeface="+mn-ea"/>
              </a:rPr>
              <a:t>-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D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)}</a:t>
            </a:r>
            <a:r>
              <a:rPr lang="en-US" altLang="zh-CN" sz="2400" b="1" dirty="0" smtClean="0">
                <a:sym typeface="+mn-ea"/>
              </a:rPr>
              <a:t>, minimum semi-degree.</a:t>
            </a:r>
          </a:p>
          <a:p>
            <a:pPr eaLnBrk="1" hangingPunct="1"/>
            <a:r>
              <a:rPr lang="en-US" altLang="zh-CN" b="1" i="1" dirty="0" err="1" smtClean="0">
                <a:latin typeface="Times New Roman" pitchFamily="18" charset="0"/>
                <a:cs typeface="Times New Roman" pitchFamily="18" charset="0"/>
                <a:sym typeface="+mn-ea"/>
              </a:rPr>
              <a:t>σ</a:t>
            </a:r>
            <a:r>
              <a:rPr lang="en-US" altLang="zh-CN" b="1" i="1" baseline="-25000" dirty="0" err="1" smtClean="0">
                <a:latin typeface="Times New Roman" pitchFamily="18" charset="0"/>
                <a:cs typeface="Times New Roman" pitchFamily="18" charset="0"/>
                <a:sym typeface="+mn-ea"/>
              </a:rPr>
              <a:t>k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(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G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)</a:t>
            </a:r>
            <a:r>
              <a:rPr lang="en-US" altLang="zh-CN" b="1" dirty="0" smtClean="0">
                <a:sym typeface="+mn-ea"/>
              </a:rPr>
              <a:t>: </a:t>
            </a:r>
            <a:r>
              <a:rPr lang="en-US" altLang="zh-CN" sz="2400" b="1" dirty="0" smtClean="0">
                <a:sym typeface="+mn-ea"/>
              </a:rPr>
              <a:t>minimum degree sum of all combinations of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k</a:t>
            </a:r>
            <a:r>
              <a:rPr lang="en-US" altLang="zh-CN" sz="2400" b="1" dirty="0" smtClean="0">
                <a:sym typeface="+mn-ea"/>
              </a:rPr>
              <a:t> independent vertices in a graph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sym typeface="+mn-ea"/>
              </a:rPr>
              <a:t>. Note that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δ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 = 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σ</a:t>
            </a:r>
            <a:r>
              <a:rPr lang="en-US" altLang="zh-CN" sz="2400" b="1" baseline="-25000" dirty="0" smtClean="0">
                <a:latin typeface="Times New Roman" pitchFamily="18" charset="0"/>
                <a:cs typeface="Times New Roman" pitchFamily="18" charset="0"/>
                <a:sym typeface="+mn-ea"/>
              </a:rPr>
              <a:t>1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cs typeface="Times New Roman" pitchFamily="18" charset="0"/>
                <a:sym typeface="+mn-ea"/>
              </a:rPr>
              <a:t>G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  <a:sym typeface="+mn-ea"/>
              </a:rPr>
              <a:t>).</a:t>
            </a:r>
            <a:endParaRPr lang="en-US" altLang="zh-CN" sz="2400" b="1" dirty="0" smtClean="0">
              <a:sym typeface="+mn-ea"/>
            </a:endParaRPr>
          </a:p>
          <a:p>
            <a:pPr eaLnBrk="1" hangingPunct="1"/>
            <a:endParaRPr lang="en-US" altLang="en-US" sz="2400" noProof="1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dirty="0" smtClean="0">
                <a:solidFill>
                  <a:srgbClr val="0070C0"/>
                </a:solidFill>
              </a:rPr>
              <a:t>Cycles of Many Lengths</a:t>
            </a:r>
          </a:p>
        </p:txBody>
      </p:sp>
      <p:sp>
        <p:nvSpPr>
          <p:cNvPr id="3277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b="1" dirty="0" err="1" smtClean="0">
                <a:sym typeface="+mn-ea"/>
              </a:rPr>
              <a:t>Pancyclicity</a:t>
            </a:r>
            <a:r>
              <a:rPr lang="en-US" altLang="zh-CN" b="1" dirty="0" smtClean="0">
                <a:sym typeface="+mn-ea"/>
              </a:rPr>
              <a:t>: </a:t>
            </a:r>
            <a:r>
              <a:rPr lang="en-US" altLang="zh-CN" sz="2400" b="1" dirty="0" smtClean="0">
                <a:sym typeface="+mn-ea"/>
              </a:rPr>
              <a:t>there exist cycles of every length from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3</a:t>
            </a:r>
            <a:r>
              <a:rPr lang="en-US" altLang="zh-CN" sz="2400" b="1" dirty="0" smtClean="0">
                <a:sym typeface="+mn-ea"/>
              </a:rPr>
              <a:t> to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ym typeface="+mn-ea"/>
              </a:rPr>
              <a:t> in a graph (digraph).</a:t>
            </a:r>
          </a:p>
          <a:p>
            <a:pPr eaLnBrk="1" hangingPunct="1"/>
            <a:r>
              <a:rPr lang="en-US" altLang="zh-CN" b="1" dirty="0" smtClean="0"/>
              <a:t>Vertex- (edge-, arc-) </a:t>
            </a:r>
            <a:r>
              <a:rPr lang="en-US" altLang="zh-CN" b="1" dirty="0" err="1" smtClean="0"/>
              <a:t>pancyclicity</a:t>
            </a:r>
            <a:r>
              <a:rPr lang="en-US" altLang="zh-CN" b="1" dirty="0" smtClean="0"/>
              <a:t>: </a:t>
            </a:r>
            <a:r>
              <a:rPr lang="en-US" altLang="zh-CN" sz="2400" b="1" dirty="0" smtClean="0"/>
              <a:t>every vertex, (edge, arc) is contained in cycles of every length </a:t>
            </a:r>
            <a:r>
              <a:rPr lang="en-US" altLang="zh-CN" sz="2400" b="1" dirty="0" smtClean="0">
                <a:sym typeface="+mn-ea"/>
              </a:rPr>
              <a:t>from 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3</a:t>
            </a:r>
            <a:r>
              <a:rPr lang="en-US" altLang="zh-CN" sz="2400" b="1" dirty="0" smtClean="0">
                <a:sym typeface="+mn-ea"/>
              </a:rPr>
              <a:t> to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n</a:t>
            </a:r>
            <a:r>
              <a:rPr lang="en-US" altLang="zh-CN" sz="2400" b="1" dirty="0" smtClean="0">
                <a:sym typeface="+mn-ea"/>
              </a:rPr>
              <a:t>.</a:t>
            </a:r>
            <a:endParaRPr lang="en-US" altLang="zh-CN" sz="2400" b="1" dirty="0" smtClean="0"/>
          </a:p>
          <a:p>
            <a:pPr eaLnBrk="1" hangingPunct="1"/>
            <a:r>
              <a:rPr lang="en-US" altLang="zh-CN" b="1" dirty="0" smtClean="0">
                <a:sym typeface="+mn-ea"/>
              </a:rPr>
              <a:t>Cycle </a:t>
            </a:r>
            <a:r>
              <a:rPr lang="en-US" altLang="zh-CN" b="1" dirty="0" err="1" smtClean="0">
                <a:sym typeface="+mn-ea"/>
              </a:rPr>
              <a:t>extendability</a:t>
            </a:r>
            <a:r>
              <a:rPr lang="en-US" altLang="zh-CN" b="1" dirty="0" smtClean="0">
                <a:sym typeface="+mn-ea"/>
              </a:rPr>
              <a:t>: </a:t>
            </a:r>
            <a:r>
              <a:rPr lang="en-US" altLang="zh-CN" sz="2400" b="1" dirty="0" smtClean="0">
                <a:sym typeface="+mn-ea"/>
              </a:rPr>
              <a:t>for every cycle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C</a:t>
            </a:r>
            <a:r>
              <a:rPr lang="en-US" altLang="zh-CN" sz="2400" b="1" dirty="0" smtClean="0">
                <a:sym typeface="+mn-ea"/>
              </a:rPr>
              <a:t>, there exists another cycle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'</a:t>
            </a:r>
            <a:r>
              <a:rPr lang="en-US" altLang="zh-CN" sz="2400" b="1" dirty="0" smtClean="0">
                <a:sym typeface="+mn-ea"/>
              </a:rPr>
              <a:t>, such that 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+mn-ea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+mn-ea"/>
              </a:rPr>
              <a:t>)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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')</a:t>
            </a:r>
            <a:r>
              <a:rPr lang="en-US" altLang="zh-CN" sz="2400" b="1" dirty="0" smtClean="0">
                <a:sym typeface="Symbol" pitchFamily="18" charset="2"/>
              </a:rPr>
              <a:t> and 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|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')|=|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V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zh-CN" sz="2400" b="1" i="1" dirty="0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en-US" altLang="zh-CN" sz="2400" b="1" dirty="0" smtClean="0">
                <a:latin typeface="Times New Roman" pitchFamily="18" charset="0"/>
                <a:sym typeface="Symbol" pitchFamily="18" charset="2"/>
              </a:rPr>
              <a:t>)|+1</a:t>
            </a:r>
            <a:r>
              <a:rPr lang="en-US" altLang="zh-CN" sz="2400" b="1" dirty="0" smtClean="0">
                <a:sym typeface="Symbol" pitchFamily="18" charset="2"/>
              </a:rPr>
              <a:t>.</a:t>
            </a:r>
          </a:p>
          <a:p>
            <a:pPr eaLnBrk="1" hangingPunct="1"/>
            <a:r>
              <a:rPr lang="en-US" altLang="zh-CN" b="1" dirty="0" smtClean="0">
                <a:sym typeface="+mn-ea"/>
              </a:rPr>
              <a:t>Fully cycle </a:t>
            </a:r>
            <a:r>
              <a:rPr lang="en-US" altLang="zh-CN" b="1" dirty="0" err="1" smtClean="0">
                <a:sym typeface="+mn-ea"/>
              </a:rPr>
              <a:t>extendability</a:t>
            </a:r>
            <a:r>
              <a:rPr lang="en-US" altLang="zh-CN" b="1" dirty="0" smtClean="0">
                <a:sym typeface="+mn-ea"/>
              </a:rPr>
              <a:t>:</a:t>
            </a:r>
            <a:r>
              <a:rPr lang="en-US" altLang="zh-CN" sz="2400" b="1" dirty="0" smtClean="0">
                <a:sym typeface="+mn-ea"/>
              </a:rPr>
              <a:t> cycle </a:t>
            </a:r>
            <a:r>
              <a:rPr lang="en-US" altLang="zh-CN" sz="2400" b="1" dirty="0" err="1" smtClean="0">
                <a:sym typeface="+mn-ea"/>
              </a:rPr>
              <a:t>extendability</a:t>
            </a:r>
            <a:r>
              <a:rPr lang="en-US" altLang="zh-CN" sz="2400" b="1" dirty="0" smtClean="0">
                <a:sym typeface="+mn-ea"/>
              </a:rPr>
              <a:t> + every vertex is contained in a triangle</a:t>
            </a:r>
            <a:r>
              <a:rPr lang="en-US" altLang="zh-CN" sz="2400" b="1" dirty="0" smtClean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Pages>0</Pages>
  <Words>1842</Words>
  <Characters>0</Characters>
  <Application>Microsoft Office PowerPoint</Application>
  <DocSecurity>0</DocSecurity>
  <PresentationFormat>全屏显示(4:3)</PresentationFormat>
  <Lines>0</Lines>
  <Paragraphs>186</Paragraphs>
  <Slides>38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39" baseType="lpstr">
      <vt:lpstr>Office 主题</vt:lpstr>
      <vt:lpstr>Cycles and Paths of Many Lengths in Digraphs</vt:lpstr>
      <vt:lpstr>幻灯片 2</vt:lpstr>
      <vt:lpstr>幻灯片 3</vt:lpstr>
      <vt:lpstr>幻灯片 4</vt:lpstr>
      <vt:lpstr>Basic Definitions: Graph</vt:lpstr>
      <vt:lpstr>Basic Definition: Path &amp; Cycle</vt:lpstr>
      <vt:lpstr>Neighbor</vt:lpstr>
      <vt:lpstr>Degree</vt:lpstr>
      <vt:lpstr>Cycles of Many Lengths</vt:lpstr>
      <vt:lpstr>Path-connectedness</vt:lpstr>
      <vt:lpstr>Bondy’s Meta-Conjecture</vt:lpstr>
      <vt:lpstr>幻灯片 12</vt:lpstr>
      <vt:lpstr>Hamiltonicity</vt:lpstr>
      <vt:lpstr>Hamiltonicity of Digraph</vt:lpstr>
      <vt:lpstr>In- &amp; Out-Degree Sum</vt:lpstr>
      <vt:lpstr>Degree Sum</vt:lpstr>
      <vt:lpstr>Pancyclicity</vt:lpstr>
      <vt:lpstr>Cycle Extendability</vt:lpstr>
      <vt:lpstr>Path Extendability</vt:lpstr>
      <vt:lpstr>Digraph v.s. Undirected Graph</vt:lpstr>
      <vt:lpstr>Further Problems</vt:lpstr>
      <vt:lpstr>Further Problems</vt:lpstr>
      <vt:lpstr>幻灯片 23</vt:lpstr>
      <vt:lpstr>Tournaments</vt:lpstr>
      <vt:lpstr>Tournaments 1</vt:lpstr>
      <vt:lpstr>Tournaments 2</vt:lpstr>
      <vt:lpstr>幻灯片 27</vt:lpstr>
      <vt:lpstr>Doubly Regular Tournaments</vt:lpstr>
      <vt:lpstr>Further Problems</vt:lpstr>
      <vt:lpstr>幻灯片 30</vt:lpstr>
      <vt:lpstr>Generalizations of Tournaments</vt:lpstr>
      <vt:lpstr>Bipartite Tournament</vt:lpstr>
      <vt:lpstr>Hamiltonicity  Pancyclicity</vt:lpstr>
      <vt:lpstr>Can We Ask for More?</vt:lpstr>
      <vt:lpstr>Cycle Extendability</vt:lpstr>
      <vt:lpstr>Techniques</vt:lpstr>
      <vt:lpstr>Further Problems</vt:lpstr>
      <vt:lpstr>幻灯片 38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Strings:  structures for augmentation of vertex disjoint triangle sets</dc:title>
  <dc:creator>EltonZhang</dc:creator>
  <cp:lastModifiedBy>ADMIN</cp:lastModifiedBy>
  <cp:revision>640</cp:revision>
  <dcterms:created xsi:type="dcterms:W3CDTF">2012-10-21T17:29:24Z</dcterms:created>
  <dcterms:modified xsi:type="dcterms:W3CDTF">2018-07-07T03:21:48Z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