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4" r:id="rId10"/>
    <p:sldId id="265" r:id="rId11"/>
    <p:sldId id="268" r:id="rId12"/>
    <p:sldId id="267" r:id="rId13"/>
    <p:sldId id="269" r:id="rId14"/>
    <p:sldId id="270" r:id="rId15"/>
    <p:sldId id="273" r:id="rId16"/>
    <p:sldId id="274" r:id="rId17"/>
    <p:sldId id="275" r:id="rId18"/>
    <p:sldId id="277" r:id="rId19"/>
    <p:sldId id="276" r:id="rId20"/>
    <p:sldId id="278" r:id="rId21"/>
    <p:sldId id="280" r:id="rId22"/>
    <p:sldId id="283" r:id="rId23"/>
    <p:sldId id="284" r:id="rId24"/>
    <p:sldId id="281" r:id="rId25"/>
    <p:sldId id="285" r:id="rId26"/>
    <p:sldId id="286" r:id="rId27"/>
    <p:sldId id="262" r:id="rId28"/>
    <p:sldId id="266" r:id="rId29"/>
    <p:sldId id="271" r:id="rId30"/>
    <p:sldId id="287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CDD5F-5568-4549-959D-D543347F07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F443AB-6BDA-42EA-AF00-A3423E8ED996}">
      <dgm:prSet phldrT="[文本]"/>
      <dgm:spPr/>
      <dgm:t>
        <a:bodyPr/>
        <a:lstStyle/>
        <a:p>
          <a:r>
            <a:rPr lang="en-US" altLang="zh-CN" dirty="0" smtClean="0"/>
            <a:t>Research Background</a:t>
          </a:r>
          <a:endParaRPr lang="zh-CN" altLang="en-US" dirty="0"/>
        </a:p>
      </dgm:t>
    </dgm:pt>
    <dgm:pt modelId="{D7DA0EF8-52D7-45A3-A7DF-C9F615970E9A}" type="parTrans" cxnId="{D50C540C-74DB-4D70-B332-5F0E8BCFE9EB}">
      <dgm:prSet/>
      <dgm:spPr/>
      <dgm:t>
        <a:bodyPr/>
        <a:lstStyle/>
        <a:p>
          <a:endParaRPr lang="zh-CN" altLang="en-US"/>
        </a:p>
      </dgm:t>
    </dgm:pt>
    <dgm:pt modelId="{5615BEAB-52DD-4D98-9329-DE57F39E4FB8}" type="sibTrans" cxnId="{D50C540C-74DB-4D70-B332-5F0E8BCFE9EB}">
      <dgm:prSet/>
      <dgm:spPr/>
      <dgm:t>
        <a:bodyPr/>
        <a:lstStyle/>
        <a:p>
          <a:endParaRPr lang="zh-CN" altLang="en-US"/>
        </a:p>
      </dgm:t>
    </dgm:pt>
    <dgm:pt modelId="{D5D96FBE-B43E-4535-A8BB-3972A5AD6411}">
      <dgm:prSet phldrT="[文本]"/>
      <dgm:spPr/>
      <dgm:t>
        <a:bodyPr/>
        <a:lstStyle/>
        <a:p>
          <a:r>
            <a:rPr lang="en-US" altLang="zh-CN" dirty="0" smtClean="0"/>
            <a:t>Introduction and some results  </a:t>
          </a:r>
          <a:endParaRPr lang="zh-CN" altLang="en-US" dirty="0"/>
        </a:p>
      </dgm:t>
    </dgm:pt>
    <dgm:pt modelId="{5076E19B-F028-4609-A3A0-DF7FC540D968}" type="parTrans" cxnId="{43175E3B-B64B-433B-A780-804D806D3109}">
      <dgm:prSet/>
      <dgm:spPr/>
      <dgm:t>
        <a:bodyPr/>
        <a:lstStyle/>
        <a:p>
          <a:endParaRPr lang="zh-CN" altLang="en-US"/>
        </a:p>
      </dgm:t>
    </dgm:pt>
    <dgm:pt modelId="{1FA9657A-F34F-4339-9765-1A4D120275F7}" type="sibTrans" cxnId="{43175E3B-B64B-433B-A780-804D806D3109}">
      <dgm:prSet/>
      <dgm:spPr/>
      <dgm:t>
        <a:bodyPr/>
        <a:lstStyle/>
        <a:p>
          <a:endParaRPr lang="zh-CN" altLang="en-US"/>
        </a:p>
      </dgm:t>
    </dgm:pt>
    <dgm:pt modelId="{1E5B18A4-BC90-4EE9-BAB7-56BCDDF01D6E}">
      <dgm:prSet phldrT="[文本]"/>
      <dgm:spPr/>
      <dgm:t>
        <a:bodyPr/>
        <a:lstStyle/>
        <a:p>
          <a:r>
            <a:rPr lang="en-US" altLang="zh-CN" dirty="0" smtClean="0"/>
            <a:t>Future work</a:t>
          </a:r>
          <a:endParaRPr lang="zh-CN" altLang="en-US" dirty="0"/>
        </a:p>
      </dgm:t>
    </dgm:pt>
    <dgm:pt modelId="{62098089-4266-4C38-9854-72CEAA0B3D7D}" type="parTrans" cxnId="{AAC4C391-E060-4350-8741-FE34002DA622}">
      <dgm:prSet/>
      <dgm:spPr/>
      <dgm:t>
        <a:bodyPr/>
        <a:lstStyle/>
        <a:p>
          <a:endParaRPr lang="zh-CN" altLang="en-US"/>
        </a:p>
      </dgm:t>
    </dgm:pt>
    <dgm:pt modelId="{7A81A99B-C18C-4FCC-A15D-F9AEDC151364}" type="sibTrans" cxnId="{AAC4C391-E060-4350-8741-FE34002DA622}">
      <dgm:prSet/>
      <dgm:spPr/>
      <dgm:t>
        <a:bodyPr/>
        <a:lstStyle/>
        <a:p>
          <a:endParaRPr lang="zh-CN" altLang="en-US"/>
        </a:p>
      </dgm:t>
    </dgm:pt>
    <dgm:pt modelId="{E7401279-B332-42C3-9498-FB7D8529BBDF}" type="pres">
      <dgm:prSet presAssocID="{F7ACDD5F-5568-4549-959D-D543347F07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98ECBF0-0E50-47D5-A9A5-7C4B54C54BD1}" type="pres">
      <dgm:prSet presAssocID="{DBF443AB-6BDA-42EA-AF00-A3423E8ED996}" presName="parentLin" presStyleCnt="0"/>
      <dgm:spPr/>
    </dgm:pt>
    <dgm:pt modelId="{7F1C0FAF-F6FD-472C-A029-0ED39F136D4E}" type="pres">
      <dgm:prSet presAssocID="{DBF443AB-6BDA-42EA-AF00-A3423E8ED99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4EF5FC74-28B1-4DDD-AD47-34C9BFE60473}" type="pres">
      <dgm:prSet presAssocID="{DBF443AB-6BDA-42EA-AF00-A3423E8ED9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84F6BA-3A48-4CA7-BF68-EBB8AC425BCC}" type="pres">
      <dgm:prSet presAssocID="{DBF443AB-6BDA-42EA-AF00-A3423E8ED996}" presName="negativeSpace" presStyleCnt="0"/>
      <dgm:spPr/>
    </dgm:pt>
    <dgm:pt modelId="{8760A2E8-1F71-47A4-92CD-FC3FEEABE725}" type="pres">
      <dgm:prSet presAssocID="{DBF443AB-6BDA-42EA-AF00-A3423E8ED996}" presName="childText" presStyleLbl="conFgAcc1" presStyleIdx="0" presStyleCnt="3">
        <dgm:presLayoutVars>
          <dgm:bulletEnabled val="1"/>
        </dgm:presLayoutVars>
      </dgm:prSet>
      <dgm:spPr/>
    </dgm:pt>
    <dgm:pt modelId="{A5F331B1-2220-4A59-A5EC-8B32D338CB6A}" type="pres">
      <dgm:prSet presAssocID="{5615BEAB-52DD-4D98-9329-DE57F39E4FB8}" presName="spaceBetweenRectangles" presStyleCnt="0"/>
      <dgm:spPr/>
    </dgm:pt>
    <dgm:pt modelId="{2287ED88-47A3-4E02-A32F-656BFC62F254}" type="pres">
      <dgm:prSet presAssocID="{D5D96FBE-B43E-4535-A8BB-3972A5AD6411}" presName="parentLin" presStyleCnt="0"/>
      <dgm:spPr/>
    </dgm:pt>
    <dgm:pt modelId="{DE1AEF7C-74B7-4818-8B02-82A913B33E3A}" type="pres">
      <dgm:prSet presAssocID="{D5D96FBE-B43E-4535-A8BB-3972A5AD6411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A2DB98D-5B10-46A6-BFC0-7B7C78C83B09}" type="pres">
      <dgm:prSet presAssocID="{D5D96FBE-B43E-4535-A8BB-3972A5AD64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661D3C-BC65-44A4-9587-CA35FE1DF095}" type="pres">
      <dgm:prSet presAssocID="{D5D96FBE-B43E-4535-A8BB-3972A5AD6411}" presName="negativeSpace" presStyleCnt="0"/>
      <dgm:spPr/>
    </dgm:pt>
    <dgm:pt modelId="{25DCE8B1-DE95-4486-A972-87BC304E01C9}" type="pres">
      <dgm:prSet presAssocID="{D5D96FBE-B43E-4535-A8BB-3972A5AD6411}" presName="childText" presStyleLbl="conFgAcc1" presStyleIdx="1" presStyleCnt="3">
        <dgm:presLayoutVars>
          <dgm:bulletEnabled val="1"/>
        </dgm:presLayoutVars>
      </dgm:prSet>
      <dgm:spPr/>
    </dgm:pt>
    <dgm:pt modelId="{369DAC3D-1788-44FD-98DE-0D104CEA4612}" type="pres">
      <dgm:prSet presAssocID="{1FA9657A-F34F-4339-9765-1A4D120275F7}" presName="spaceBetweenRectangles" presStyleCnt="0"/>
      <dgm:spPr/>
    </dgm:pt>
    <dgm:pt modelId="{9FF0E84A-AD1D-4B33-BAED-66BF74D7AF3C}" type="pres">
      <dgm:prSet presAssocID="{1E5B18A4-BC90-4EE9-BAB7-56BCDDF01D6E}" presName="parentLin" presStyleCnt="0"/>
      <dgm:spPr/>
    </dgm:pt>
    <dgm:pt modelId="{477AACE0-B3C8-4EF2-B00E-FBEA7F5184F1}" type="pres">
      <dgm:prSet presAssocID="{1E5B18A4-BC90-4EE9-BAB7-56BCDDF01D6E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1B835279-D22D-42E6-9381-6C72782BF81D}" type="pres">
      <dgm:prSet presAssocID="{1E5B18A4-BC90-4EE9-BAB7-56BCDDF01D6E}" presName="parentText" presStyleLbl="node1" presStyleIdx="2" presStyleCnt="3" custLinFactNeighborX="7512" custLinFactNeighborY="469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32A12-B8F4-4EB0-844F-385C3B39942C}" type="pres">
      <dgm:prSet presAssocID="{1E5B18A4-BC90-4EE9-BAB7-56BCDDF01D6E}" presName="negativeSpace" presStyleCnt="0"/>
      <dgm:spPr/>
    </dgm:pt>
    <dgm:pt modelId="{6BD78DF5-CF01-47AE-94ED-CFDBDB028D13}" type="pres">
      <dgm:prSet presAssocID="{1E5B18A4-BC90-4EE9-BAB7-56BCDDF01D6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662A19-E2E8-4BB4-87E7-A26EEFED1819}" type="presOf" srcId="{D5D96FBE-B43E-4535-A8BB-3972A5AD6411}" destId="{DE1AEF7C-74B7-4818-8B02-82A913B33E3A}" srcOrd="0" destOrd="0" presId="urn:microsoft.com/office/officeart/2005/8/layout/list1"/>
    <dgm:cxn modelId="{90E601A1-FCD8-48CF-B52A-E6C9FD696BB3}" type="presOf" srcId="{1E5B18A4-BC90-4EE9-BAB7-56BCDDF01D6E}" destId="{477AACE0-B3C8-4EF2-B00E-FBEA7F5184F1}" srcOrd="0" destOrd="0" presId="urn:microsoft.com/office/officeart/2005/8/layout/list1"/>
    <dgm:cxn modelId="{5D3D7411-0F25-4467-ACE9-2060E66EDAB7}" type="presOf" srcId="{DBF443AB-6BDA-42EA-AF00-A3423E8ED996}" destId="{7F1C0FAF-F6FD-472C-A029-0ED39F136D4E}" srcOrd="0" destOrd="0" presId="urn:microsoft.com/office/officeart/2005/8/layout/list1"/>
    <dgm:cxn modelId="{EC786B38-F9BB-4719-8619-C6F85E722CA9}" type="presOf" srcId="{1E5B18A4-BC90-4EE9-BAB7-56BCDDF01D6E}" destId="{1B835279-D22D-42E6-9381-6C72782BF81D}" srcOrd="1" destOrd="0" presId="urn:microsoft.com/office/officeart/2005/8/layout/list1"/>
    <dgm:cxn modelId="{EF0A066A-80B3-440C-A04C-34D608D060FE}" type="presOf" srcId="{F7ACDD5F-5568-4549-959D-D543347F0777}" destId="{E7401279-B332-42C3-9498-FB7D8529BBDF}" srcOrd="0" destOrd="0" presId="urn:microsoft.com/office/officeart/2005/8/layout/list1"/>
    <dgm:cxn modelId="{43175E3B-B64B-433B-A780-804D806D3109}" srcId="{F7ACDD5F-5568-4549-959D-D543347F0777}" destId="{D5D96FBE-B43E-4535-A8BB-3972A5AD6411}" srcOrd="1" destOrd="0" parTransId="{5076E19B-F028-4609-A3A0-DF7FC540D968}" sibTransId="{1FA9657A-F34F-4339-9765-1A4D120275F7}"/>
    <dgm:cxn modelId="{8B1A7FDB-4660-42CB-8330-0994258238ED}" type="presOf" srcId="{D5D96FBE-B43E-4535-A8BB-3972A5AD6411}" destId="{DA2DB98D-5B10-46A6-BFC0-7B7C78C83B09}" srcOrd="1" destOrd="0" presId="urn:microsoft.com/office/officeart/2005/8/layout/list1"/>
    <dgm:cxn modelId="{D50C540C-74DB-4D70-B332-5F0E8BCFE9EB}" srcId="{F7ACDD5F-5568-4549-959D-D543347F0777}" destId="{DBF443AB-6BDA-42EA-AF00-A3423E8ED996}" srcOrd="0" destOrd="0" parTransId="{D7DA0EF8-52D7-45A3-A7DF-C9F615970E9A}" sibTransId="{5615BEAB-52DD-4D98-9329-DE57F39E4FB8}"/>
    <dgm:cxn modelId="{AAC4C391-E060-4350-8741-FE34002DA622}" srcId="{F7ACDD5F-5568-4549-959D-D543347F0777}" destId="{1E5B18A4-BC90-4EE9-BAB7-56BCDDF01D6E}" srcOrd="2" destOrd="0" parTransId="{62098089-4266-4C38-9854-72CEAA0B3D7D}" sibTransId="{7A81A99B-C18C-4FCC-A15D-F9AEDC151364}"/>
    <dgm:cxn modelId="{98A13BAC-A2F5-4555-968A-7D0DE05616DC}" type="presOf" srcId="{DBF443AB-6BDA-42EA-AF00-A3423E8ED996}" destId="{4EF5FC74-28B1-4DDD-AD47-34C9BFE60473}" srcOrd="1" destOrd="0" presId="urn:microsoft.com/office/officeart/2005/8/layout/list1"/>
    <dgm:cxn modelId="{0658EFC2-92BF-46E4-9C45-7BB08E8D331B}" type="presParOf" srcId="{E7401279-B332-42C3-9498-FB7D8529BBDF}" destId="{798ECBF0-0E50-47D5-A9A5-7C4B54C54BD1}" srcOrd="0" destOrd="0" presId="urn:microsoft.com/office/officeart/2005/8/layout/list1"/>
    <dgm:cxn modelId="{6419185C-E9D0-42B6-81CD-CCB598BFA1A6}" type="presParOf" srcId="{798ECBF0-0E50-47D5-A9A5-7C4B54C54BD1}" destId="{7F1C0FAF-F6FD-472C-A029-0ED39F136D4E}" srcOrd="0" destOrd="0" presId="urn:microsoft.com/office/officeart/2005/8/layout/list1"/>
    <dgm:cxn modelId="{FEEC0B2B-A42F-4773-A622-7CA786774B73}" type="presParOf" srcId="{798ECBF0-0E50-47D5-A9A5-7C4B54C54BD1}" destId="{4EF5FC74-28B1-4DDD-AD47-34C9BFE60473}" srcOrd="1" destOrd="0" presId="urn:microsoft.com/office/officeart/2005/8/layout/list1"/>
    <dgm:cxn modelId="{C6EA4EAE-C2A6-45CB-A008-C9F3F44A1243}" type="presParOf" srcId="{E7401279-B332-42C3-9498-FB7D8529BBDF}" destId="{9F84F6BA-3A48-4CA7-BF68-EBB8AC425BCC}" srcOrd="1" destOrd="0" presId="urn:microsoft.com/office/officeart/2005/8/layout/list1"/>
    <dgm:cxn modelId="{386E5B29-6D35-450B-A132-6F579A311007}" type="presParOf" srcId="{E7401279-B332-42C3-9498-FB7D8529BBDF}" destId="{8760A2E8-1F71-47A4-92CD-FC3FEEABE725}" srcOrd="2" destOrd="0" presId="urn:microsoft.com/office/officeart/2005/8/layout/list1"/>
    <dgm:cxn modelId="{4983D9D6-261A-422E-AD76-A916682A2207}" type="presParOf" srcId="{E7401279-B332-42C3-9498-FB7D8529BBDF}" destId="{A5F331B1-2220-4A59-A5EC-8B32D338CB6A}" srcOrd="3" destOrd="0" presId="urn:microsoft.com/office/officeart/2005/8/layout/list1"/>
    <dgm:cxn modelId="{46309796-94C5-4630-B8FB-B25D9857B903}" type="presParOf" srcId="{E7401279-B332-42C3-9498-FB7D8529BBDF}" destId="{2287ED88-47A3-4E02-A32F-656BFC62F254}" srcOrd="4" destOrd="0" presId="urn:microsoft.com/office/officeart/2005/8/layout/list1"/>
    <dgm:cxn modelId="{B3FE69B4-46A4-4E63-AAA7-887B2F56BB73}" type="presParOf" srcId="{2287ED88-47A3-4E02-A32F-656BFC62F254}" destId="{DE1AEF7C-74B7-4818-8B02-82A913B33E3A}" srcOrd="0" destOrd="0" presId="urn:microsoft.com/office/officeart/2005/8/layout/list1"/>
    <dgm:cxn modelId="{03BDA6E7-CE5A-4AA3-9622-3712AA96CD78}" type="presParOf" srcId="{2287ED88-47A3-4E02-A32F-656BFC62F254}" destId="{DA2DB98D-5B10-46A6-BFC0-7B7C78C83B09}" srcOrd="1" destOrd="0" presId="urn:microsoft.com/office/officeart/2005/8/layout/list1"/>
    <dgm:cxn modelId="{DFDB2FEE-9DAC-4062-BFCA-361490D08E3F}" type="presParOf" srcId="{E7401279-B332-42C3-9498-FB7D8529BBDF}" destId="{E9661D3C-BC65-44A4-9587-CA35FE1DF095}" srcOrd="5" destOrd="0" presId="urn:microsoft.com/office/officeart/2005/8/layout/list1"/>
    <dgm:cxn modelId="{4CE11E89-F075-4DB0-AF75-ABDCD2966073}" type="presParOf" srcId="{E7401279-B332-42C3-9498-FB7D8529BBDF}" destId="{25DCE8B1-DE95-4486-A972-87BC304E01C9}" srcOrd="6" destOrd="0" presId="urn:microsoft.com/office/officeart/2005/8/layout/list1"/>
    <dgm:cxn modelId="{A6922078-BE3F-4A86-9AA6-F515080E3234}" type="presParOf" srcId="{E7401279-B332-42C3-9498-FB7D8529BBDF}" destId="{369DAC3D-1788-44FD-98DE-0D104CEA4612}" srcOrd="7" destOrd="0" presId="urn:microsoft.com/office/officeart/2005/8/layout/list1"/>
    <dgm:cxn modelId="{E03C90F2-F4A5-4EFE-BF1E-7F0A0AE6F176}" type="presParOf" srcId="{E7401279-B332-42C3-9498-FB7D8529BBDF}" destId="{9FF0E84A-AD1D-4B33-BAED-66BF74D7AF3C}" srcOrd="8" destOrd="0" presId="urn:microsoft.com/office/officeart/2005/8/layout/list1"/>
    <dgm:cxn modelId="{FFC37EE3-EAF2-4297-8EAE-EDAFFCE27D12}" type="presParOf" srcId="{9FF0E84A-AD1D-4B33-BAED-66BF74D7AF3C}" destId="{477AACE0-B3C8-4EF2-B00E-FBEA7F5184F1}" srcOrd="0" destOrd="0" presId="urn:microsoft.com/office/officeart/2005/8/layout/list1"/>
    <dgm:cxn modelId="{8540B0DA-851E-4E0A-9A4E-CAD62CAD2038}" type="presParOf" srcId="{9FF0E84A-AD1D-4B33-BAED-66BF74D7AF3C}" destId="{1B835279-D22D-42E6-9381-6C72782BF81D}" srcOrd="1" destOrd="0" presId="urn:microsoft.com/office/officeart/2005/8/layout/list1"/>
    <dgm:cxn modelId="{FE408FD2-FB44-4618-9E0F-8ECF81F22DCB}" type="presParOf" srcId="{E7401279-B332-42C3-9498-FB7D8529BBDF}" destId="{40132A12-B8F4-4EB0-844F-385C3B39942C}" srcOrd="9" destOrd="0" presId="urn:microsoft.com/office/officeart/2005/8/layout/list1"/>
    <dgm:cxn modelId="{02B6AEA1-E642-44B0-970C-8B4CD330F79A}" type="presParOf" srcId="{E7401279-B332-42C3-9498-FB7D8529BBDF}" destId="{6BD78DF5-CF01-47AE-94ED-CFDBDB028D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0A2E8-1F71-47A4-92CD-FC3FEEABE725}">
      <dsp:nvSpPr>
        <dsp:cNvPr id="0" name=""/>
        <dsp:cNvSpPr/>
      </dsp:nvSpPr>
      <dsp:spPr>
        <a:xfrm>
          <a:off x="0" y="626738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5FC74-28B1-4DDD-AD47-34C9BFE60473}">
      <dsp:nvSpPr>
        <dsp:cNvPr id="0" name=""/>
        <dsp:cNvSpPr/>
      </dsp:nvSpPr>
      <dsp:spPr>
        <a:xfrm>
          <a:off x="411480" y="169178"/>
          <a:ext cx="57607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Research Background</a:t>
          </a:r>
          <a:endParaRPr lang="zh-CN" altLang="en-US" sz="3100" kern="1200" dirty="0"/>
        </a:p>
      </dsp:txBody>
      <dsp:txXfrm>
        <a:off x="456152" y="213850"/>
        <a:ext cx="5671376" cy="825776"/>
      </dsp:txXfrm>
    </dsp:sp>
    <dsp:sp modelId="{25DCE8B1-DE95-4486-A972-87BC304E01C9}">
      <dsp:nvSpPr>
        <dsp:cNvPr id="0" name=""/>
        <dsp:cNvSpPr/>
      </dsp:nvSpPr>
      <dsp:spPr>
        <a:xfrm>
          <a:off x="0" y="2032898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DB98D-5B10-46A6-BFC0-7B7C78C83B09}">
      <dsp:nvSpPr>
        <dsp:cNvPr id="0" name=""/>
        <dsp:cNvSpPr/>
      </dsp:nvSpPr>
      <dsp:spPr>
        <a:xfrm>
          <a:off x="411480" y="1575338"/>
          <a:ext cx="57607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Introduction and some results  </a:t>
          </a:r>
          <a:endParaRPr lang="zh-CN" altLang="en-US" sz="3100" kern="1200" dirty="0"/>
        </a:p>
      </dsp:txBody>
      <dsp:txXfrm>
        <a:off x="456152" y="1620010"/>
        <a:ext cx="5671376" cy="825776"/>
      </dsp:txXfrm>
    </dsp:sp>
    <dsp:sp modelId="{6BD78DF5-CF01-47AE-94ED-CFDBDB028D13}">
      <dsp:nvSpPr>
        <dsp:cNvPr id="0" name=""/>
        <dsp:cNvSpPr/>
      </dsp:nvSpPr>
      <dsp:spPr>
        <a:xfrm>
          <a:off x="0" y="3439058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35279-D22D-42E6-9381-6C72782BF81D}">
      <dsp:nvSpPr>
        <dsp:cNvPr id="0" name=""/>
        <dsp:cNvSpPr/>
      </dsp:nvSpPr>
      <dsp:spPr>
        <a:xfrm>
          <a:off x="442390" y="3024481"/>
          <a:ext cx="57607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Future work</a:t>
          </a:r>
          <a:endParaRPr lang="zh-CN" altLang="en-US" sz="3100" kern="1200" dirty="0"/>
        </a:p>
      </dsp:txBody>
      <dsp:txXfrm>
        <a:off x="487062" y="3069153"/>
        <a:ext cx="567137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2019/7/2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Some results on cyclic vertex (edge) connectivity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854696" cy="1752600"/>
          </a:xfrm>
        </p:spPr>
        <p:txBody>
          <a:bodyPr/>
          <a:lstStyle/>
          <a:p>
            <a:r>
              <a:rPr lang="en-US" altLang="zh-CN" dirty="0" smtClean="0"/>
              <a:t>Jun </a:t>
            </a:r>
            <a:r>
              <a:rPr lang="en-US" altLang="zh-CN" dirty="0"/>
              <a:t>L</a:t>
            </a:r>
            <a:r>
              <a:rPr lang="en-US" altLang="zh-CN" dirty="0" smtClean="0"/>
              <a:t>iang</a:t>
            </a:r>
          </a:p>
          <a:p>
            <a:r>
              <a:rPr lang="en-US" altLang="zh-CN" dirty="0" smtClean="0"/>
              <a:t>South China Normal University</a:t>
            </a:r>
          </a:p>
          <a:p>
            <a:r>
              <a:rPr lang="en-US" altLang="zh-CN" dirty="0" smtClean="0"/>
              <a:t>6 July 2019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54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800" dirty="0"/>
              <a:t>Some results </a:t>
            </a:r>
            <a:br>
              <a:rPr lang="en-US" altLang="zh-CN" sz="4800" dirty="0"/>
            </a:br>
            <a:r>
              <a:rPr lang="en-US" altLang="zh-CN" sz="4800" dirty="0" smtClean="0"/>
              <a:t>--</a:t>
            </a:r>
            <a:r>
              <a:rPr lang="en-US" altLang="zh-CN" sz="4000" dirty="0" smtClean="0"/>
              <a:t>cyclic </a:t>
            </a:r>
            <a:r>
              <a:rPr lang="en-US" altLang="zh-CN" sz="4000" dirty="0"/>
              <a:t>edge connectivity of planar </a:t>
            </a:r>
            <a:r>
              <a:rPr lang="en-US" altLang="zh-CN" sz="4000" dirty="0" smtClean="0"/>
              <a:t>graphs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 smtClean="0"/>
              <a:t>Plummer (1972,[8]) </a:t>
            </a:r>
            <a:r>
              <a:rPr lang="en-US" altLang="zh-CN" dirty="0"/>
              <a:t>proved that </a:t>
            </a:r>
            <a:r>
              <a:rPr lang="en-US" altLang="zh-CN" dirty="0">
                <a:solidFill>
                  <a:srgbClr val="002060"/>
                </a:solidFill>
              </a:rPr>
              <a:t>the </a:t>
            </a:r>
            <a:r>
              <a:rPr lang="en-US" altLang="zh-CN" dirty="0" smtClean="0">
                <a:solidFill>
                  <a:srgbClr val="002060"/>
                </a:solidFill>
              </a:rPr>
              <a:t>cyclic edge </a:t>
            </a:r>
            <a:r>
              <a:rPr lang="en-US" altLang="zh-CN" dirty="0">
                <a:solidFill>
                  <a:srgbClr val="002060"/>
                </a:solidFill>
              </a:rPr>
              <a:t>connectivity of a </a:t>
            </a:r>
            <a:r>
              <a:rPr lang="en-US" altLang="zh-CN" dirty="0" smtClean="0">
                <a:solidFill>
                  <a:srgbClr val="002060"/>
                </a:solidFill>
              </a:rPr>
              <a:t>5-connected </a:t>
            </a:r>
            <a:r>
              <a:rPr lang="en-US" altLang="zh-CN" sz="2400" dirty="0">
                <a:solidFill>
                  <a:srgbClr val="002060"/>
                </a:solidFill>
              </a:rPr>
              <a:t>planar </a:t>
            </a:r>
            <a:r>
              <a:rPr lang="en-US" altLang="zh-CN" sz="2400" dirty="0" smtClean="0">
                <a:solidFill>
                  <a:srgbClr val="002060"/>
                </a:solidFill>
              </a:rPr>
              <a:t>graph</a:t>
            </a:r>
            <a:r>
              <a:rPr lang="en-US" altLang="zh-CN" dirty="0" smtClean="0">
                <a:solidFill>
                  <a:srgbClr val="002060"/>
                </a:solidFill>
              </a:rPr>
              <a:t> is </a:t>
            </a:r>
            <a:r>
              <a:rPr lang="en-US" altLang="zh-CN" dirty="0">
                <a:solidFill>
                  <a:srgbClr val="002060"/>
                </a:solidFill>
              </a:rPr>
              <a:t>at most 13, </a:t>
            </a:r>
            <a:r>
              <a:rPr lang="en-US" altLang="zh-CN" dirty="0"/>
              <a:t>but </a:t>
            </a:r>
            <a:r>
              <a:rPr lang="en-US" altLang="zh-CN" dirty="0">
                <a:solidFill>
                  <a:srgbClr val="0070C0"/>
                </a:solidFill>
              </a:rPr>
              <a:t>the </a:t>
            </a:r>
            <a:r>
              <a:rPr lang="en-US" altLang="zh-CN" dirty="0" smtClean="0">
                <a:solidFill>
                  <a:srgbClr val="0070C0"/>
                </a:solidFill>
              </a:rPr>
              <a:t>cyclic edge </a:t>
            </a:r>
            <a:r>
              <a:rPr lang="en-US" altLang="zh-CN" dirty="0">
                <a:solidFill>
                  <a:srgbClr val="0070C0"/>
                </a:solidFill>
              </a:rPr>
              <a:t>connectivity of a 4-connected planar graph can be any integer greater than or equal to 4</a:t>
            </a:r>
            <a:r>
              <a:rPr lang="en-US" altLang="zh-CN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en-US" altLang="zh-CN" dirty="0"/>
          </a:p>
          <a:p>
            <a:pPr algn="just"/>
            <a:r>
              <a:rPr lang="en-US" altLang="zh-CN" dirty="0"/>
              <a:t>Lu </a:t>
            </a:r>
            <a:r>
              <a:rPr lang="en-US" altLang="zh-CN" dirty="0" err="1"/>
              <a:t>Yuting</a:t>
            </a:r>
            <a:r>
              <a:rPr lang="en-US" altLang="zh-CN" dirty="0"/>
              <a:t> et al. </a:t>
            </a:r>
            <a:r>
              <a:rPr lang="en-US" altLang="zh-CN" dirty="0" smtClean="0"/>
              <a:t>(2009, [9]) </a:t>
            </a:r>
            <a:r>
              <a:rPr lang="en-US" altLang="zh-CN" dirty="0"/>
              <a:t>obtained an algorithm for determining </a:t>
            </a:r>
            <a:r>
              <a:rPr lang="en-US" altLang="zh-CN" dirty="0">
                <a:solidFill>
                  <a:srgbClr val="0070C0"/>
                </a:solidFill>
              </a:rPr>
              <a:t>the edge connectivity of </a:t>
            </a:r>
            <a:r>
              <a:rPr lang="en-US" altLang="zh-CN" sz="2800" dirty="0" smtClean="0">
                <a:solidFill>
                  <a:srgbClr val="0070C0"/>
                </a:solidFill>
              </a:rPr>
              <a:t>planar graphs</a:t>
            </a:r>
            <a:r>
              <a:rPr lang="en-US" altLang="zh-CN" dirty="0" smtClean="0"/>
              <a:t>, </a:t>
            </a:r>
            <a:r>
              <a:rPr lang="en-US" altLang="zh-CN" dirty="0"/>
              <a:t>and </a:t>
            </a:r>
            <a:r>
              <a:rPr lang="en-US" altLang="zh-CN" dirty="0" smtClean="0"/>
              <a:t>its </a:t>
            </a:r>
            <a:r>
              <a:rPr lang="en-US" altLang="zh-CN" dirty="0"/>
              <a:t>time complexity is </a:t>
            </a:r>
            <a:r>
              <a:rPr lang="en-US" altLang="zh-CN" dirty="0">
                <a:solidFill>
                  <a:srgbClr val="0070C0"/>
                </a:solidFill>
              </a:rPr>
              <a:t>O(|V|</a:t>
            </a:r>
            <a:r>
              <a:rPr lang="en-US" altLang="zh-CN" baseline="30000" dirty="0">
                <a:solidFill>
                  <a:srgbClr val="0070C0"/>
                </a:solidFill>
              </a:rPr>
              <a:t>4</a:t>
            </a:r>
            <a:r>
              <a:rPr lang="en-US" altLang="zh-CN" dirty="0">
                <a:solidFill>
                  <a:srgbClr val="0070C0"/>
                </a:solidFill>
              </a:rPr>
              <a:t>).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900" dirty="0"/>
              <a:t>Some results </a:t>
            </a:r>
            <a:r>
              <a:rPr lang="en-US" altLang="zh-CN" sz="6600" dirty="0"/>
              <a:t/>
            </a:r>
            <a:br>
              <a:rPr lang="en-US" altLang="zh-CN" sz="6600" dirty="0"/>
            </a:br>
            <a:r>
              <a:rPr lang="en-US" altLang="zh-CN" sz="4000" dirty="0"/>
              <a:t>--cyclic </a:t>
            </a:r>
            <a:r>
              <a:rPr lang="en-US" altLang="zh-CN" sz="4000" dirty="0" smtClean="0"/>
              <a:t>vertex </a:t>
            </a:r>
            <a:r>
              <a:rPr lang="en-US" altLang="zh-CN" sz="4000" dirty="0"/>
              <a:t>connectivity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altLang="zh-CN" dirty="0" smtClean="0"/>
                  <a:t>Lou and </a:t>
                </a:r>
                <a:r>
                  <a:rPr lang="en-US" altLang="zh-CN" dirty="0"/>
                  <a:t>Holton </a:t>
                </a:r>
                <a:r>
                  <a:rPr lang="en-US" altLang="zh-CN" dirty="0" smtClean="0"/>
                  <a:t>(1993, [10]) </a:t>
                </a:r>
                <a:r>
                  <a:rPr lang="en-US" altLang="zh-CN" dirty="0"/>
                  <a:t>proved that when the </a:t>
                </a:r>
                <a:r>
                  <a:rPr lang="en-US" altLang="zh-CN" dirty="0" smtClean="0"/>
                  <a:t>cyclic edge </a:t>
                </a:r>
                <a:r>
                  <a:rPr lang="en-US" altLang="zh-CN" dirty="0"/>
                  <a:t>connectivity of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a k-regular graph </a:t>
                </a:r>
                <a:r>
                  <a:rPr lang="en-US" altLang="zh-CN" dirty="0"/>
                  <a:t>is large enough, the </a:t>
                </a:r>
                <a:r>
                  <a:rPr lang="en-US" altLang="zh-CN" dirty="0" smtClean="0"/>
                  <a:t>cyclic vertex connectivity </a:t>
                </a:r>
                <a:r>
                  <a:rPr lang="en-US" altLang="zh-CN" dirty="0"/>
                  <a:t>of </a:t>
                </a:r>
                <a:r>
                  <a:rPr lang="en-US" altLang="zh-CN" dirty="0" smtClean="0"/>
                  <a:t>this graph </a:t>
                </a:r>
                <a:r>
                  <a:rPr lang="en-US" altLang="zh-CN" dirty="0"/>
                  <a:t>can be greater than any given lower bound, and vice versa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All cubic graphs with the cyclic vertex connectivity g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altLang="zh-CN" dirty="0" err="1"/>
                  <a:t>ck</a:t>
                </a:r>
                <a:r>
                  <a:rPr lang="en-US" altLang="zh-CN" dirty="0"/>
                  <a:t>(G)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≤∞</m:t>
                    </m:r>
                  </m:oMath>
                </a14:m>
                <a:r>
                  <a:rPr lang="en-US" altLang="zh-CN" dirty="0"/>
                  <a:t> are characterized.  (under review)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5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63272" cy="1514432"/>
          </a:xfrm>
        </p:spPr>
        <p:txBody>
          <a:bodyPr>
            <a:normAutofit fontScale="90000"/>
          </a:bodyPr>
          <a:lstStyle/>
          <a:p>
            <a:r>
              <a:rPr lang="en-US" altLang="zh-CN" sz="4900" dirty="0"/>
              <a:t>Some results 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en-US" altLang="zh-CN" sz="4000" dirty="0" smtClean="0"/>
              <a:t>--The algorithms for determining the cyclic vertex connectivity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204864"/>
            <a:ext cx="9371384" cy="43891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    We gave polynomial </a:t>
            </a:r>
            <a:r>
              <a:rPr lang="en-US" altLang="zh-CN" dirty="0">
                <a:solidFill>
                  <a:srgbClr val="0070C0"/>
                </a:solidFill>
              </a:rPr>
              <a:t>time </a:t>
            </a:r>
            <a:r>
              <a:rPr lang="en-US" altLang="zh-CN" dirty="0" smtClean="0">
                <a:solidFill>
                  <a:srgbClr val="0070C0"/>
                </a:solidFill>
              </a:rPr>
              <a:t>algorithms </a:t>
            </a:r>
            <a:r>
              <a:rPr lang="en-US" altLang="zh-CN" dirty="0">
                <a:solidFill>
                  <a:srgbClr val="0070C0"/>
                </a:solidFill>
              </a:rPr>
              <a:t>for cyclic vertex </a:t>
            </a:r>
            <a:r>
              <a:rPr lang="en-US" altLang="zh-CN" dirty="0" smtClean="0">
                <a:solidFill>
                  <a:srgbClr val="0070C0"/>
                </a:solidFill>
              </a:rPr>
              <a:t>connectivity of </a:t>
            </a:r>
          </a:p>
          <a:p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 smtClean="0"/>
              <a:t>cubic graphs  </a:t>
            </a:r>
            <a:r>
              <a:rPr lang="en-US" altLang="zh-CN" i="1" dirty="0"/>
              <a:t>O(v</a:t>
            </a:r>
            <a:r>
              <a:rPr lang="en-US" altLang="zh-CN" baseline="30000" dirty="0"/>
              <a:t>15</a:t>
            </a:r>
            <a:r>
              <a:rPr lang="en-US" altLang="zh-CN" i="1" baseline="30000" dirty="0"/>
              <a:t>/</a:t>
            </a:r>
            <a:r>
              <a:rPr lang="en-US" altLang="zh-CN" baseline="30000" dirty="0"/>
              <a:t>2</a:t>
            </a:r>
            <a:r>
              <a:rPr lang="en-US" altLang="zh-CN" i="1" dirty="0" smtClean="0"/>
              <a:t>)</a:t>
            </a:r>
            <a:r>
              <a:rPr lang="en-US" altLang="zh-CN" dirty="0" smtClean="0"/>
              <a:t>.  (2017,[11])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/>
              <a:t>4-regular </a:t>
            </a:r>
            <a:r>
              <a:rPr lang="en-US" altLang="zh-CN" dirty="0" smtClean="0"/>
              <a:t>graphs   </a:t>
            </a:r>
            <a:r>
              <a:rPr lang="en-US" altLang="zh-CN" i="1" dirty="0"/>
              <a:t>O(v</a:t>
            </a:r>
            <a:r>
              <a:rPr lang="en-US" altLang="zh-CN" baseline="30000" dirty="0"/>
              <a:t>15</a:t>
            </a:r>
            <a:r>
              <a:rPr lang="en-US" altLang="zh-CN" i="1" baseline="30000" dirty="0"/>
              <a:t>/</a:t>
            </a:r>
            <a:r>
              <a:rPr lang="en-US" altLang="zh-CN" baseline="30000" dirty="0"/>
              <a:t>2</a:t>
            </a:r>
            <a:r>
              <a:rPr lang="en-US" altLang="zh-CN" i="1" dirty="0" smtClean="0"/>
              <a:t>)</a:t>
            </a:r>
            <a:r>
              <a:rPr lang="en-US" altLang="zh-CN" dirty="0" smtClean="0"/>
              <a:t>. (2019, [12])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en-US" altLang="zh-CN" i="1" dirty="0"/>
              <a:t>k</a:t>
            </a:r>
            <a:r>
              <a:rPr lang="en-US" altLang="zh-CN" dirty="0"/>
              <a:t>-regular graphs with fixed </a:t>
            </a:r>
            <a:r>
              <a:rPr lang="en-US" altLang="zh-CN" i="1" dirty="0" smtClean="0"/>
              <a:t>k</a:t>
            </a: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i="1" dirty="0" smtClean="0"/>
              <a:t>O(v</a:t>
            </a:r>
            <a:r>
              <a:rPr lang="en-US" altLang="zh-CN" baseline="30000" dirty="0" smtClean="0"/>
              <a:t>15</a:t>
            </a:r>
            <a:r>
              <a:rPr lang="en-US" altLang="zh-CN" i="1" baseline="30000" dirty="0" smtClean="0"/>
              <a:t>/</a:t>
            </a:r>
            <a:r>
              <a:rPr lang="en-US" altLang="zh-CN" baseline="30000" dirty="0" smtClean="0"/>
              <a:t>2</a:t>
            </a:r>
            <a:r>
              <a:rPr lang="en-US" altLang="zh-CN" i="1" dirty="0" smtClean="0"/>
              <a:t>k</a:t>
            </a:r>
            <a:r>
              <a:rPr lang="en-US" altLang="zh-CN" baseline="30000" dirty="0" smtClean="0"/>
              <a:t>7</a:t>
            </a:r>
            <a:r>
              <a:rPr lang="en-US" altLang="zh-CN" i="1" dirty="0" smtClean="0"/>
              <a:t>k</a:t>
            </a:r>
            <a:r>
              <a:rPr lang="en-US" altLang="zh-CN" baseline="30000" dirty="0" smtClean="0"/>
              <a:t>9</a:t>
            </a:r>
            <a:r>
              <a:rPr lang="en-US" altLang="zh-CN" i="1" baseline="30000" dirty="0" smtClean="0"/>
              <a:t>k^</a:t>
            </a:r>
            <a:r>
              <a:rPr lang="en-US" altLang="zh-CN" baseline="30000" dirty="0" smtClean="0"/>
              <a:t>2</a:t>
            </a:r>
            <a:r>
              <a:rPr lang="en-US" altLang="zh-CN" i="1" dirty="0" smtClean="0"/>
              <a:t>). (2019,[13])</a:t>
            </a:r>
            <a:endParaRPr lang="en-US" altLang="zh-CN" b="1" dirty="0" smtClean="0"/>
          </a:p>
          <a:p>
            <a:endParaRPr lang="en-US" altLang="zh-CN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65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An algorithm </a:t>
            </a:r>
            <a:r>
              <a:rPr lang="en-US" altLang="zh-CN" dirty="0">
                <a:solidFill>
                  <a:srgbClr val="0070C0"/>
                </a:solidFill>
              </a:rPr>
              <a:t>for cyclic vertex connectivity of </a:t>
            </a:r>
            <a:r>
              <a:rPr lang="en-US" altLang="zh-CN" dirty="0" smtClean="0">
                <a:solidFill>
                  <a:srgbClr val="0070C0"/>
                </a:solidFill>
              </a:rPr>
              <a:t>cubic graphs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zh-CN" dirty="0">
                <a:solidFill>
                  <a:srgbClr val="C00000"/>
                </a:solidFill>
              </a:rPr>
              <a:t>The main idea of the algorithm </a:t>
            </a:r>
            <a:r>
              <a:rPr lang="en-US" altLang="zh-CN" dirty="0"/>
              <a:t>is that: </a:t>
            </a:r>
            <a:r>
              <a:rPr lang="en-US" altLang="zh-CN" dirty="0">
                <a:solidFill>
                  <a:srgbClr val="C00000"/>
                </a:solidFill>
              </a:rPr>
              <a:t>we firstly find all induced cycles of length less than or equal </a:t>
            </a:r>
            <a:r>
              <a:rPr lang="en-US" altLang="zh-CN" dirty="0" smtClean="0">
                <a:solidFill>
                  <a:srgbClr val="C00000"/>
                </a:solidFill>
              </a:rPr>
              <a:t>to x </a:t>
            </a:r>
            <a:r>
              <a:rPr lang="en-US" altLang="zh-CN" dirty="0" smtClean="0"/>
              <a:t>and </a:t>
            </a:r>
            <a:r>
              <a:rPr lang="en-US" altLang="zh-CN" dirty="0"/>
              <a:t>put these cycles into a set </a:t>
            </a:r>
            <a:r>
              <a:rPr lang="en-US" altLang="zh-CN" dirty="0">
                <a:solidFill>
                  <a:srgbClr val="0070C0"/>
                </a:solidFill>
              </a:rPr>
              <a:t>F</a:t>
            </a:r>
            <a:r>
              <a:rPr lang="en-US" altLang="zh-CN" dirty="0"/>
              <a:t>. Then for any two disjoint cycles in F, we find a vertex </a:t>
            </a:r>
            <a:r>
              <a:rPr lang="en-US" altLang="zh-CN" dirty="0" err="1" smtClean="0"/>
              <a:t>cutset</a:t>
            </a:r>
            <a:r>
              <a:rPr lang="en-US" altLang="zh-CN" dirty="0"/>
              <a:t> </a:t>
            </a:r>
            <a:r>
              <a:rPr lang="en-US" altLang="zh-CN" dirty="0" smtClean="0"/>
              <a:t>to </a:t>
            </a:r>
            <a:r>
              <a:rPr lang="en-US" altLang="zh-CN" dirty="0"/>
              <a:t>separate them. Then the minimum vertex </a:t>
            </a:r>
            <a:r>
              <a:rPr lang="en-US" altLang="zh-CN" dirty="0" err="1"/>
              <a:t>cutset</a:t>
            </a:r>
            <a:r>
              <a:rPr lang="en-US" altLang="zh-CN" dirty="0"/>
              <a:t> is the minimum cyclic vertex </a:t>
            </a:r>
            <a:r>
              <a:rPr lang="en-US" altLang="zh-CN" dirty="0" err="1"/>
              <a:t>cutset</a:t>
            </a:r>
            <a:r>
              <a:rPr lang="en-US" altLang="zh-CN" dirty="0"/>
              <a:t>, and the cardinality </a:t>
            </a:r>
            <a:r>
              <a:rPr lang="en-US" altLang="zh-CN" dirty="0" smtClean="0"/>
              <a:t>of the </a:t>
            </a:r>
            <a:r>
              <a:rPr lang="en-US" altLang="zh-CN" dirty="0"/>
              <a:t>minimum cyclic vertex </a:t>
            </a:r>
            <a:r>
              <a:rPr lang="en-US" altLang="zh-CN" dirty="0" err="1"/>
              <a:t>cutset</a:t>
            </a:r>
            <a:r>
              <a:rPr lang="en-US" altLang="zh-CN" dirty="0"/>
              <a:t> is cyclic vertex connectivity </a:t>
            </a:r>
            <a:r>
              <a:rPr lang="en-US" altLang="zh-CN" dirty="0" err="1" smtClean="0"/>
              <a:t>ck</a:t>
            </a:r>
            <a:r>
              <a:rPr lang="en-US" altLang="zh-CN" dirty="0" smtClean="0"/>
              <a:t>(G</a:t>
            </a:r>
            <a:r>
              <a:rPr lang="en-US" altLang="zh-CN" dirty="0"/>
              <a:t>). </a:t>
            </a:r>
            <a:endParaRPr lang="en-US" altLang="zh-CN" dirty="0" smtClean="0"/>
          </a:p>
          <a:p>
            <a:pPr algn="just"/>
            <a:endParaRPr lang="en-US" altLang="zh-CN" dirty="0"/>
          </a:p>
          <a:p>
            <a:pPr algn="just"/>
            <a:r>
              <a:rPr lang="en-US" altLang="zh-CN" sz="2400" b="1" dirty="0" smtClean="0">
                <a:solidFill>
                  <a:srgbClr val="C00000"/>
                </a:solidFill>
                <a:latin typeface="+mn-ea"/>
              </a:rPr>
              <a:t>Key 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</a:rPr>
              <a:t>point: </a:t>
            </a:r>
            <a:r>
              <a:rPr lang="en-US" altLang="zh-CN" sz="2400" dirty="0" smtClean="0">
                <a:latin typeface="+mn-ea"/>
              </a:rPr>
              <a:t>Finding </a:t>
            </a:r>
            <a:r>
              <a:rPr lang="en-US" altLang="zh-CN" sz="2400" dirty="0">
                <a:latin typeface="+mn-ea"/>
              </a:rPr>
              <a:t>out the value of </a:t>
            </a:r>
            <a:r>
              <a:rPr lang="en-US" altLang="zh-CN" sz="2400" dirty="0" smtClean="0">
                <a:latin typeface="+mn-ea"/>
              </a:rPr>
              <a:t>x </a:t>
            </a:r>
            <a:r>
              <a:rPr lang="en-US" altLang="zh-CN" sz="2400" dirty="0">
                <a:latin typeface="+mn-ea"/>
              </a:rPr>
              <a:t>and </a:t>
            </a:r>
            <a:r>
              <a:rPr lang="en-US" altLang="zh-CN" sz="2400" dirty="0" smtClean="0">
                <a:latin typeface="+mn-ea"/>
              </a:rPr>
              <a:t>proving </a:t>
            </a:r>
            <a:r>
              <a:rPr lang="en-US" altLang="zh-CN" sz="2400" dirty="0">
                <a:latin typeface="+mn-ea"/>
              </a:rPr>
              <a:t>the correctness of the algorithm.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66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 we can prove that the number of vertices of each branch containing the </a:t>
            </a:r>
            <a:r>
              <a:rPr lang="en-US" altLang="zh-CN" dirty="0" smtClean="0"/>
              <a:t>cycle in </a:t>
            </a:r>
            <a:r>
              <a:rPr lang="en-US" altLang="zh-CN" dirty="0"/>
              <a:t>G−S (assumed to be D1) is at least 2</a:t>
            </a:r>
            <a:r>
              <a:rPr lang="en-US" altLang="zh-CN" baseline="30000" dirty="0"/>
              <a:t>c/4−1, </a:t>
            </a:r>
            <a:r>
              <a:rPr lang="en-US" altLang="zh-CN" dirty="0"/>
              <a:t>then v(G)≥|V(D1)| ≥ 2</a:t>
            </a:r>
            <a:r>
              <a:rPr lang="en-US" altLang="zh-CN" baseline="30000" dirty="0"/>
              <a:t>c/4−1 </a:t>
            </a:r>
            <a:r>
              <a:rPr lang="en-US" altLang="zh-CN" dirty="0" smtClean="0"/>
              <a:t>,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i.e., </a:t>
            </a:r>
            <a:r>
              <a:rPr lang="en-US" altLang="zh-CN" dirty="0" smtClean="0">
                <a:solidFill>
                  <a:srgbClr val="0070C0"/>
                </a:solidFill>
              </a:rPr>
              <a:t>c </a:t>
            </a:r>
            <a:r>
              <a:rPr lang="en-US" altLang="zh-CN" dirty="0">
                <a:solidFill>
                  <a:srgbClr val="0070C0"/>
                </a:solidFill>
              </a:rPr>
              <a:t>≤ 4 (log </a:t>
            </a:r>
            <a:r>
              <a:rPr lang="en-US" altLang="zh-CN" baseline="-25000" dirty="0">
                <a:solidFill>
                  <a:srgbClr val="0070C0"/>
                </a:solidFill>
              </a:rPr>
              <a:t>2</a:t>
            </a:r>
            <a:r>
              <a:rPr lang="en-US" altLang="zh-CN" dirty="0">
                <a:solidFill>
                  <a:srgbClr val="0070C0"/>
                </a:solidFill>
              </a:rPr>
              <a:t>v +1). </a:t>
            </a:r>
            <a:r>
              <a:rPr lang="en-US" altLang="zh-CN" dirty="0"/>
              <a:t>(c is the </a:t>
            </a:r>
            <a:r>
              <a:rPr lang="en-US" altLang="zh-CN" dirty="0" smtClean="0"/>
              <a:t>length </a:t>
            </a:r>
            <a:r>
              <a:rPr lang="en-US" altLang="zh-CN" dirty="0"/>
              <a:t>of the shortest </a:t>
            </a:r>
            <a:r>
              <a:rPr lang="en-US" altLang="zh-CN" dirty="0" smtClean="0"/>
              <a:t>cycle contained </a:t>
            </a:r>
            <a:r>
              <a:rPr lang="en-US" altLang="zh-CN" dirty="0"/>
              <a:t>in branch D1</a:t>
            </a:r>
            <a:r>
              <a:rPr lang="en-US" altLang="zh-CN" dirty="0" smtClean="0"/>
              <a:t>).</a:t>
            </a:r>
          </a:p>
          <a:p>
            <a:endParaRPr lang="en-US" altLang="zh-CN" dirty="0"/>
          </a:p>
          <a:p>
            <a:r>
              <a:rPr lang="en-US" altLang="zh-CN" dirty="0" smtClean="0"/>
              <a:t>It means that </a:t>
            </a:r>
            <a:r>
              <a:rPr lang="en-US" altLang="zh-CN" dirty="0" smtClean="0">
                <a:solidFill>
                  <a:srgbClr val="0070C0"/>
                </a:solidFill>
              </a:rPr>
              <a:t>the value of x is </a:t>
            </a:r>
            <a:r>
              <a:rPr lang="en-US" altLang="zh-CN" dirty="0">
                <a:solidFill>
                  <a:srgbClr val="0070C0"/>
                </a:solidFill>
              </a:rPr>
              <a:t>4 (log </a:t>
            </a:r>
            <a:r>
              <a:rPr lang="en-US" altLang="zh-CN" baseline="-25000" dirty="0">
                <a:solidFill>
                  <a:srgbClr val="0070C0"/>
                </a:solidFill>
              </a:rPr>
              <a:t>2</a:t>
            </a:r>
            <a:r>
              <a:rPr lang="en-US" altLang="zh-CN" dirty="0">
                <a:solidFill>
                  <a:srgbClr val="0070C0"/>
                </a:solidFill>
              </a:rPr>
              <a:t>v +1). 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476672"/>
            <a:ext cx="7416824" cy="79208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/>
              <a:t>Algorithm 1</a:t>
            </a:r>
            <a:r>
              <a:rPr lang="en-US" altLang="zh-CN" b="1" dirty="0" smtClean="0"/>
              <a:t>: </a:t>
            </a:r>
            <a:r>
              <a:rPr lang="en-US" altLang="zh-CN" b="1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determining  the cyclic </a:t>
            </a:r>
            <a:r>
              <a:rPr lang="en-US" altLang="zh-CN" dirty="0">
                <a:solidFill>
                  <a:srgbClr val="0070C0"/>
                </a:solidFill>
              </a:rPr>
              <a:t>vertex connectivity of cubic graphs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7" y="1262472"/>
            <a:ext cx="87676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3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52534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Some results for cubic graphs:</a:t>
            </a:r>
          </a:p>
          <a:p>
            <a:endParaRPr lang="en-US" altLang="zh-CN" dirty="0" smtClean="0"/>
          </a:p>
          <a:p>
            <a:r>
              <a:rPr lang="en-US" altLang="zh-CN" dirty="0">
                <a:solidFill>
                  <a:srgbClr val="0070C0"/>
                </a:solidFill>
              </a:rPr>
              <a:t>Theorem 1</a:t>
            </a:r>
            <a:r>
              <a:rPr lang="en-US" altLang="zh-CN" dirty="0" smtClean="0">
                <a:solidFill>
                  <a:srgbClr val="0070C0"/>
                </a:solidFill>
              </a:rPr>
              <a:t>. </a:t>
            </a:r>
            <a:r>
              <a:rPr lang="en-US" altLang="zh-CN" dirty="0">
                <a:solidFill>
                  <a:srgbClr val="7030A0"/>
                </a:solidFill>
              </a:rPr>
              <a:t>Let G be a connected k-regular graph. If v(G)  </a:t>
            </a:r>
            <a:r>
              <a:rPr lang="en-US" altLang="zh-CN" dirty="0" smtClean="0">
                <a:solidFill>
                  <a:srgbClr val="7030A0"/>
                </a:solidFill>
              </a:rPr>
              <a:t>≥2g(k </a:t>
            </a:r>
            <a:r>
              <a:rPr lang="en-US" altLang="zh-CN" dirty="0">
                <a:solidFill>
                  <a:srgbClr val="7030A0"/>
                </a:solidFill>
              </a:rPr>
              <a:t>-</a:t>
            </a:r>
            <a:r>
              <a:rPr lang="en-US" altLang="zh-CN" dirty="0" smtClean="0">
                <a:solidFill>
                  <a:srgbClr val="7030A0"/>
                </a:solidFill>
              </a:rPr>
              <a:t>1</a:t>
            </a:r>
            <a:r>
              <a:rPr lang="en-US" altLang="zh-CN" dirty="0">
                <a:solidFill>
                  <a:srgbClr val="7030A0"/>
                </a:solidFill>
              </a:rPr>
              <a:t>), then </a:t>
            </a:r>
            <a:r>
              <a:rPr lang="en-US" altLang="zh-CN" dirty="0" err="1" smtClean="0">
                <a:solidFill>
                  <a:srgbClr val="7030A0"/>
                </a:solidFill>
              </a:rPr>
              <a:t>ck</a:t>
            </a:r>
            <a:r>
              <a:rPr lang="en-US" altLang="zh-CN" dirty="0" smtClean="0">
                <a:solidFill>
                  <a:srgbClr val="7030A0"/>
                </a:solidFill>
              </a:rPr>
              <a:t>(G</a:t>
            </a:r>
            <a:r>
              <a:rPr lang="en-US" altLang="zh-CN" dirty="0">
                <a:solidFill>
                  <a:srgbClr val="7030A0"/>
                </a:solidFill>
              </a:rPr>
              <a:t>) ≤</a:t>
            </a:r>
            <a:r>
              <a:rPr lang="en-US" altLang="zh-CN" dirty="0" smtClean="0">
                <a:solidFill>
                  <a:srgbClr val="7030A0"/>
                </a:solidFill>
              </a:rPr>
              <a:t> </a:t>
            </a:r>
            <a:r>
              <a:rPr lang="en-US" altLang="zh-CN" dirty="0">
                <a:solidFill>
                  <a:srgbClr val="7030A0"/>
                </a:solidFill>
              </a:rPr>
              <a:t>(</a:t>
            </a:r>
            <a:r>
              <a:rPr lang="en-US" altLang="zh-CN" dirty="0" smtClean="0">
                <a:solidFill>
                  <a:srgbClr val="7030A0"/>
                </a:solidFill>
              </a:rPr>
              <a:t>k-2)g,  </a:t>
            </a:r>
            <a:r>
              <a:rPr lang="en-US" altLang="zh-CN" dirty="0">
                <a:solidFill>
                  <a:srgbClr val="7030A0"/>
                </a:solidFill>
              </a:rPr>
              <a:t>where g </a:t>
            </a:r>
            <a:r>
              <a:rPr lang="en-US" altLang="zh-CN" dirty="0" smtClean="0">
                <a:solidFill>
                  <a:srgbClr val="7030A0"/>
                </a:solidFill>
              </a:rPr>
              <a:t>is the </a:t>
            </a:r>
            <a:r>
              <a:rPr lang="en-US" altLang="zh-CN" dirty="0">
                <a:solidFill>
                  <a:srgbClr val="7030A0"/>
                </a:solidFill>
              </a:rPr>
              <a:t>girth of G</a:t>
            </a:r>
            <a:r>
              <a:rPr lang="en-US" altLang="zh-CN" dirty="0" smtClean="0">
                <a:solidFill>
                  <a:srgbClr val="7030A0"/>
                </a:solidFill>
              </a:rPr>
              <a:t>.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0070C0"/>
                </a:solidFill>
              </a:rPr>
              <a:t>Theorem </a:t>
            </a:r>
            <a:r>
              <a:rPr lang="en-US" altLang="zh-CN" dirty="0" smtClean="0">
                <a:solidFill>
                  <a:srgbClr val="0070C0"/>
                </a:solidFill>
              </a:rPr>
              <a:t>2. </a:t>
            </a:r>
            <a:r>
              <a:rPr lang="en-US" altLang="zh-CN" dirty="0" smtClean="0"/>
              <a:t>For </a:t>
            </a:r>
            <a:r>
              <a:rPr lang="en-US" altLang="zh-CN" dirty="0"/>
              <a:t>any k-regular graph G containing a cycle with girth g and v(G) &lt; </a:t>
            </a:r>
            <a:r>
              <a:rPr lang="en-US" altLang="zh-CN" dirty="0" smtClean="0"/>
              <a:t>2g(k-1</a:t>
            </a:r>
            <a:r>
              <a:rPr lang="en-US" altLang="zh-CN" dirty="0"/>
              <a:t>), then (1) if k = </a:t>
            </a:r>
            <a:r>
              <a:rPr lang="en-US" altLang="zh-CN" dirty="0" smtClean="0"/>
              <a:t>3, then </a:t>
            </a:r>
            <a:r>
              <a:rPr lang="en-US" altLang="zh-CN" dirty="0"/>
              <a:t>g ≤ </a:t>
            </a:r>
            <a:r>
              <a:rPr lang="en-US" altLang="zh-CN" dirty="0" smtClean="0"/>
              <a:t>10</a:t>
            </a:r>
            <a:r>
              <a:rPr lang="en-US" altLang="zh-CN" dirty="0"/>
              <a:t>. (2) if k = 4, then g ≤ </a:t>
            </a:r>
            <a:r>
              <a:rPr lang="en-US" altLang="zh-CN" dirty="0" smtClean="0"/>
              <a:t>7</a:t>
            </a:r>
            <a:r>
              <a:rPr lang="en-US" altLang="zh-CN" dirty="0"/>
              <a:t>. (3) if k = 5 or 6, then g ≤ </a:t>
            </a:r>
            <a:r>
              <a:rPr lang="en-US" altLang="zh-CN" dirty="0" smtClean="0"/>
              <a:t>6</a:t>
            </a:r>
            <a:r>
              <a:rPr lang="en-US" altLang="zh-CN" dirty="0"/>
              <a:t>. (4) if 7 ≤ </a:t>
            </a:r>
            <a:r>
              <a:rPr lang="en-US" altLang="zh-CN" dirty="0" smtClean="0"/>
              <a:t>k </a:t>
            </a:r>
            <a:r>
              <a:rPr lang="en-US" altLang="zh-CN" dirty="0"/>
              <a:t>≤ </a:t>
            </a:r>
            <a:r>
              <a:rPr lang="en-US" altLang="zh-CN" dirty="0" smtClean="0"/>
              <a:t>25</a:t>
            </a:r>
            <a:r>
              <a:rPr lang="en-US" altLang="zh-CN" dirty="0"/>
              <a:t>, then g ≤ </a:t>
            </a:r>
            <a:r>
              <a:rPr lang="en-US" altLang="zh-CN" dirty="0" smtClean="0"/>
              <a:t>5</a:t>
            </a:r>
            <a:r>
              <a:rPr lang="en-US" altLang="zh-CN" dirty="0"/>
              <a:t>. (5) if k </a:t>
            </a:r>
            <a:r>
              <a:rPr lang="en-US" altLang="zh-CN" dirty="0" smtClean="0"/>
              <a:t>≥26, then </a:t>
            </a:r>
            <a:r>
              <a:rPr lang="en-US" altLang="zh-CN" dirty="0"/>
              <a:t>g ≤</a:t>
            </a:r>
            <a:r>
              <a:rPr lang="en-US" altLang="zh-CN" dirty="0" smtClean="0"/>
              <a:t> </a:t>
            </a:r>
            <a:r>
              <a:rPr lang="en-US" altLang="zh-CN" dirty="0"/>
              <a:t>4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0070C0"/>
                </a:solidFill>
              </a:rPr>
              <a:t>Theorem </a:t>
            </a:r>
            <a:r>
              <a:rPr lang="en-US" altLang="zh-CN" dirty="0" smtClean="0">
                <a:solidFill>
                  <a:srgbClr val="0070C0"/>
                </a:solidFill>
              </a:rPr>
              <a:t>3. </a:t>
            </a:r>
            <a:r>
              <a:rPr lang="en-US" altLang="zh-CN" dirty="0" smtClean="0"/>
              <a:t>Let </a:t>
            </a:r>
            <a:r>
              <a:rPr lang="en-US" altLang="zh-CN" dirty="0"/>
              <a:t>G be a k-regular graph with girth g </a:t>
            </a:r>
            <a:r>
              <a:rPr lang="en-US" altLang="zh-CN" dirty="0" smtClean="0"/>
              <a:t>≥7</a:t>
            </a:r>
            <a:r>
              <a:rPr lang="en-US" altLang="zh-CN" dirty="0"/>
              <a:t>, suppose that C is an induced cycle in a </a:t>
            </a:r>
            <a:r>
              <a:rPr lang="en-US" altLang="zh-CN" dirty="0" smtClean="0"/>
              <a:t>connected component </a:t>
            </a:r>
            <a:r>
              <a:rPr lang="en-US" altLang="zh-CN" dirty="0"/>
              <a:t>of G, then |</a:t>
            </a:r>
            <a:r>
              <a:rPr lang="en-US" altLang="zh-CN" dirty="0" smtClean="0"/>
              <a:t>N(C)| ≥ g(k-2).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0070C0"/>
                </a:solidFill>
              </a:rPr>
              <a:t>Theorem </a:t>
            </a:r>
            <a:r>
              <a:rPr lang="en-US" altLang="zh-CN" dirty="0" smtClean="0">
                <a:solidFill>
                  <a:srgbClr val="0070C0"/>
                </a:solidFill>
              </a:rPr>
              <a:t>4. </a:t>
            </a:r>
            <a:r>
              <a:rPr lang="en-US" altLang="zh-CN" dirty="0" smtClean="0"/>
              <a:t>Suppose </a:t>
            </a:r>
            <a:r>
              <a:rPr lang="en-US" altLang="zh-CN" dirty="0"/>
              <a:t>that |</a:t>
            </a:r>
            <a:r>
              <a:rPr lang="en-US" altLang="zh-CN" dirty="0" smtClean="0"/>
              <a:t>S </a:t>
            </a:r>
            <a:r>
              <a:rPr lang="en-US" altLang="zh-CN" dirty="0"/>
              <a:t>|</a:t>
            </a:r>
            <a:r>
              <a:rPr lang="en-US" altLang="zh-CN" dirty="0" smtClean="0"/>
              <a:t> </a:t>
            </a:r>
            <a:r>
              <a:rPr lang="en-US" altLang="zh-CN" dirty="0"/>
              <a:t>&lt; g, g </a:t>
            </a:r>
            <a:r>
              <a:rPr lang="en-US" altLang="zh-CN" dirty="0" smtClean="0"/>
              <a:t>≥7</a:t>
            </a:r>
            <a:r>
              <a:rPr lang="en-US" altLang="zh-CN" dirty="0"/>
              <a:t>, and the length of a </a:t>
            </a:r>
            <a:r>
              <a:rPr lang="en-US" altLang="zh-CN" dirty="0" smtClean="0"/>
              <a:t>minimum cycle </a:t>
            </a:r>
            <a:r>
              <a:rPr lang="en-US" altLang="zh-CN" dirty="0"/>
              <a:t>in each component containing cycles is greater than or equal to 16, then at least </a:t>
            </a:r>
            <a:r>
              <a:rPr lang="en-US" altLang="zh-CN" dirty="0" smtClean="0"/>
              <a:t>2</a:t>
            </a:r>
            <a:r>
              <a:rPr lang="en-US" altLang="zh-CN" baseline="30000" dirty="0" smtClean="0"/>
              <a:t>c/4-1</a:t>
            </a:r>
            <a:r>
              <a:rPr lang="en-US" altLang="zh-CN" dirty="0" smtClean="0"/>
              <a:t> </a:t>
            </a:r>
            <a:r>
              <a:rPr lang="en-US" altLang="zh-CN" dirty="0"/>
              <a:t>vertices </a:t>
            </a:r>
            <a:r>
              <a:rPr lang="en-US" altLang="zh-CN" dirty="0" smtClean="0"/>
              <a:t>are contained </a:t>
            </a:r>
            <a:r>
              <a:rPr lang="en-US" altLang="zh-CN" dirty="0"/>
              <a:t>in every component having cycles.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34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052736"/>
            <a:ext cx="385556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43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Suppose a tree has 2</a:t>
            </a:r>
            <a:r>
              <a:rPr lang="en-US" altLang="zh-CN" baseline="30000" dirty="0"/>
              <a:t>0</a:t>
            </a:r>
            <a:r>
              <a:rPr lang="en-US" altLang="zh-CN" dirty="0"/>
              <a:t> + 2</a:t>
            </a:r>
            <a:r>
              <a:rPr lang="en-US" altLang="zh-CN" baseline="30000" dirty="0"/>
              <a:t>0</a:t>
            </a:r>
            <a:r>
              <a:rPr lang="en-US" altLang="zh-CN" dirty="0"/>
              <a:t> + 2</a:t>
            </a:r>
            <a:r>
              <a:rPr lang="en-US" altLang="zh-CN" baseline="30000" dirty="0"/>
              <a:t>1</a:t>
            </a:r>
            <a:r>
              <a:rPr lang="en-US" altLang="zh-CN" dirty="0"/>
              <a:t> + 2</a:t>
            </a:r>
            <a:r>
              <a:rPr lang="en-US" altLang="zh-CN" baseline="30000" dirty="0"/>
              <a:t>2</a:t>
            </a:r>
            <a:r>
              <a:rPr lang="en-US" altLang="zh-CN" dirty="0"/>
              <a:t> +  </a:t>
            </a:r>
            <a:r>
              <a:rPr lang="en-US" altLang="zh-CN" dirty="0" smtClean="0"/>
              <a:t>… </a:t>
            </a:r>
            <a:r>
              <a:rPr lang="en-US" altLang="zh-CN" dirty="0"/>
              <a:t>+ </a:t>
            </a:r>
            <a:r>
              <a:rPr lang="en-US" altLang="zh-CN" dirty="0" smtClean="0"/>
              <a:t>2</a:t>
            </a:r>
            <a:r>
              <a:rPr lang="en-US" altLang="zh-CN" baseline="30000" dirty="0" smtClean="0"/>
              <a:t>c/4-2</a:t>
            </a:r>
            <a:r>
              <a:rPr lang="en-US" altLang="zh-CN" dirty="0" smtClean="0"/>
              <a:t> </a:t>
            </a:r>
            <a:r>
              <a:rPr lang="en-US" altLang="zh-CN" dirty="0"/>
              <a:t>= </a:t>
            </a:r>
            <a:r>
              <a:rPr lang="en-US" altLang="zh-CN" dirty="0" smtClean="0"/>
              <a:t>2</a:t>
            </a:r>
            <a:r>
              <a:rPr lang="en-US" altLang="zh-CN" baseline="30000" dirty="0" smtClean="0"/>
              <a:t>c/4-1 </a:t>
            </a:r>
            <a:r>
              <a:rPr lang="en-US" altLang="zh-CN" dirty="0"/>
              <a:t>vertices and is fully contained in D1, then </a:t>
            </a:r>
            <a:r>
              <a:rPr lang="en-US" altLang="zh-CN" dirty="0" smtClean="0"/>
              <a:t>the tree </a:t>
            </a:r>
            <a:r>
              <a:rPr lang="en-US" altLang="zh-CN" dirty="0"/>
              <a:t>is called </a:t>
            </a:r>
            <a:r>
              <a:rPr lang="en-US" altLang="zh-CN" dirty="0">
                <a:solidFill>
                  <a:srgbClr val="0070C0"/>
                </a:solidFill>
              </a:rPr>
              <a:t>a full-tree</a:t>
            </a:r>
            <a:r>
              <a:rPr lang="en-US" altLang="zh-CN" dirty="0"/>
              <a:t>. Suppose a tree has 2</a:t>
            </a:r>
            <a:r>
              <a:rPr lang="en-US" altLang="zh-CN" baseline="30000" dirty="0"/>
              <a:t>0</a:t>
            </a:r>
            <a:r>
              <a:rPr lang="en-US" altLang="zh-CN" dirty="0"/>
              <a:t> + 2</a:t>
            </a:r>
            <a:r>
              <a:rPr lang="en-US" altLang="zh-CN" baseline="30000" dirty="0"/>
              <a:t>0</a:t>
            </a:r>
            <a:r>
              <a:rPr lang="en-US" altLang="zh-CN" dirty="0"/>
              <a:t> + 2</a:t>
            </a:r>
            <a:r>
              <a:rPr lang="en-US" altLang="zh-CN" baseline="30000" dirty="0"/>
              <a:t>1</a:t>
            </a:r>
            <a:r>
              <a:rPr lang="en-US" altLang="zh-CN" dirty="0"/>
              <a:t> + 2</a:t>
            </a:r>
            <a:r>
              <a:rPr lang="en-US" altLang="zh-CN" baseline="30000" dirty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+  … + </a:t>
            </a:r>
            <a:r>
              <a:rPr lang="en-US" altLang="zh-CN" dirty="0" smtClean="0"/>
              <a:t>2</a:t>
            </a:r>
            <a:r>
              <a:rPr lang="en-US" altLang="zh-CN" baseline="30000" dirty="0" smtClean="0"/>
              <a:t>c/4-3</a:t>
            </a:r>
            <a:r>
              <a:rPr lang="en-US" altLang="zh-CN" dirty="0" smtClean="0"/>
              <a:t> </a:t>
            </a:r>
            <a:r>
              <a:rPr lang="en-US" altLang="zh-CN" dirty="0"/>
              <a:t>= </a:t>
            </a:r>
            <a:r>
              <a:rPr lang="en-US" altLang="zh-CN" dirty="0" smtClean="0"/>
              <a:t>2</a:t>
            </a:r>
            <a:r>
              <a:rPr lang="en-US" altLang="zh-CN" baseline="30000" dirty="0" smtClean="0"/>
              <a:t>c/4-2 </a:t>
            </a:r>
            <a:r>
              <a:rPr lang="en-US" altLang="zh-CN" dirty="0" smtClean="0"/>
              <a:t>+</a:t>
            </a:r>
            <a:r>
              <a:rPr lang="en-US" altLang="zh-CN" dirty="0"/>
              <a:t>1 vertices </a:t>
            </a:r>
            <a:r>
              <a:rPr lang="en-US" altLang="zh-CN" dirty="0" smtClean="0"/>
              <a:t>contained in </a:t>
            </a:r>
            <a:r>
              <a:rPr lang="en-US" altLang="zh-CN" dirty="0"/>
              <a:t>D1, then the tree is called </a:t>
            </a:r>
            <a:r>
              <a:rPr lang="en-US" altLang="zh-CN" dirty="0">
                <a:solidFill>
                  <a:srgbClr val="0070C0"/>
                </a:solidFill>
              </a:rPr>
              <a:t>a half-tree </a:t>
            </a:r>
            <a:r>
              <a:rPr lang="en-US" altLang="zh-CN" dirty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0070C0"/>
                </a:solidFill>
              </a:rPr>
              <a:t>If </a:t>
            </a:r>
            <a:r>
              <a:rPr lang="en-US" altLang="zh-CN" dirty="0">
                <a:solidFill>
                  <a:srgbClr val="0070C0"/>
                </a:solidFill>
              </a:rPr>
              <a:t>D1 contains a full-tree or two vertex-disjoint half-trees,</a:t>
            </a:r>
            <a:r>
              <a:rPr lang="en-US" altLang="zh-CN" dirty="0"/>
              <a:t> then we can get the conclusion of this theorem.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56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9248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4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85526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5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The algorithm for 4-regular graphs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Lemma </a:t>
            </a:r>
            <a:r>
              <a:rPr lang="en-US" altLang="zh-CN" dirty="0" smtClean="0">
                <a:solidFill>
                  <a:srgbClr val="0070C0"/>
                </a:solidFill>
              </a:rPr>
              <a:t>1</a:t>
            </a:r>
            <a:r>
              <a:rPr lang="en-US" altLang="zh-CN" dirty="0">
                <a:solidFill>
                  <a:srgbClr val="0070C0"/>
                </a:solidFill>
              </a:rPr>
              <a:t>. </a:t>
            </a:r>
            <a:r>
              <a:rPr lang="en-US" altLang="zh-CN" dirty="0"/>
              <a:t>Let G be a 4-regular graph with girth g </a:t>
            </a:r>
            <a:r>
              <a:rPr lang="en-US" altLang="zh-CN" dirty="0" smtClean="0"/>
              <a:t>≥ 7</a:t>
            </a:r>
            <a:r>
              <a:rPr lang="en-US" altLang="zh-CN" dirty="0"/>
              <a:t>. Suppose the cardinality of cyclic vertex </a:t>
            </a:r>
            <a:r>
              <a:rPr lang="en-US" altLang="zh-CN" dirty="0" err="1"/>
              <a:t>cutset</a:t>
            </a:r>
            <a:r>
              <a:rPr lang="en-US" altLang="zh-CN" dirty="0"/>
              <a:t> |</a:t>
            </a:r>
            <a:r>
              <a:rPr lang="en-US" altLang="zh-CN" dirty="0" smtClean="0"/>
              <a:t>S|≤ 2g–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1 and </a:t>
            </a:r>
            <a:r>
              <a:rPr lang="en-US" altLang="zh-CN" dirty="0"/>
              <a:t>the ranges of length c of a minimum cycle C1 in component D1 of G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/>
              <a:t>S are g &lt; c &lt; 2(g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/>
              <a:t>4) and c </a:t>
            </a:r>
            <a:r>
              <a:rPr lang="en-US" altLang="zh-CN" dirty="0" smtClean="0"/>
              <a:t>≥16</a:t>
            </a:r>
            <a:r>
              <a:rPr lang="en-US" altLang="zh-CN" dirty="0"/>
              <a:t>. Then </a:t>
            </a:r>
            <a:r>
              <a:rPr lang="en-US" altLang="zh-CN" dirty="0" smtClean="0"/>
              <a:t>D1 contains </a:t>
            </a:r>
            <a:r>
              <a:rPr lang="en-US" altLang="zh-CN" dirty="0"/>
              <a:t>at least (</a:t>
            </a:r>
            <a:r>
              <a:rPr lang="en-US" altLang="zh-CN" dirty="0" smtClean="0"/>
              <a:t>3</a:t>
            </a:r>
            <a:r>
              <a:rPr lang="en-US" altLang="zh-CN" baseline="30000" dirty="0" smtClean="0"/>
              <a:t>c/4-1</a:t>
            </a:r>
            <a:r>
              <a:rPr lang="en-US" altLang="zh-CN" dirty="0" smtClean="0"/>
              <a:t> </a:t>
            </a:r>
            <a:r>
              <a:rPr lang="en-US" altLang="zh-CN" dirty="0"/>
              <a:t>+ </a:t>
            </a:r>
            <a:r>
              <a:rPr lang="en-US" altLang="zh-CN" dirty="0" smtClean="0"/>
              <a:t>1)/2 </a:t>
            </a:r>
            <a:r>
              <a:rPr lang="en-US" altLang="zh-CN" dirty="0"/>
              <a:t>vertices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0070C0"/>
                </a:solidFill>
              </a:rPr>
              <a:t>Lemma 2</a:t>
            </a:r>
            <a:r>
              <a:rPr lang="en-US" altLang="zh-CN" dirty="0" smtClean="0">
                <a:solidFill>
                  <a:srgbClr val="0070C0"/>
                </a:solidFill>
              </a:rPr>
              <a:t>. </a:t>
            </a:r>
            <a:r>
              <a:rPr lang="en-US" altLang="zh-CN" dirty="0"/>
              <a:t>Let G be a 4-regular graph with girth g </a:t>
            </a:r>
            <a:r>
              <a:rPr lang="en-US" altLang="zh-CN" dirty="0" smtClean="0"/>
              <a:t>≥19</a:t>
            </a:r>
            <a:r>
              <a:rPr lang="en-US" altLang="zh-CN" dirty="0"/>
              <a:t>. Suppose the cardinality of cyclic vertex </a:t>
            </a:r>
            <a:r>
              <a:rPr lang="en-US" altLang="zh-CN" dirty="0" err="1"/>
              <a:t>cutset</a:t>
            </a:r>
            <a:r>
              <a:rPr lang="en-US" altLang="zh-CN" dirty="0"/>
              <a:t> |</a:t>
            </a:r>
            <a:r>
              <a:rPr lang="en-US" altLang="zh-CN" dirty="0" smtClean="0"/>
              <a:t>S </a:t>
            </a:r>
            <a:r>
              <a:rPr lang="en-US" altLang="zh-CN" dirty="0"/>
              <a:t>|</a:t>
            </a:r>
            <a:r>
              <a:rPr lang="en-US" altLang="zh-CN" dirty="0" smtClean="0"/>
              <a:t> ≤2g-1 and </a:t>
            </a:r>
            <a:r>
              <a:rPr lang="en-US" altLang="zh-CN" dirty="0"/>
              <a:t>the range of length c of a minimum cycle C1 in a component D1 of G </a:t>
            </a:r>
            <a:r>
              <a:rPr lang="en-US" altLang="zh-CN" dirty="0" smtClean="0"/>
              <a:t>-S </a:t>
            </a:r>
            <a:r>
              <a:rPr lang="en-US" altLang="zh-CN" dirty="0"/>
              <a:t>is 2(g </a:t>
            </a:r>
            <a:r>
              <a:rPr lang="en-US" altLang="zh-CN" dirty="0" smtClean="0"/>
              <a:t>-4</a:t>
            </a:r>
            <a:r>
              <a:rPr lang="en-US" altLang="zh-CN" dirty="0"/>
              <a:t>) </a:t>
            </a:r>
            <a:r>
              <a:rPr lang="en-US" altLang="zh-CN" dirty="0" smtClean="0"/>
              <a:t>≤ </a:t>
            </a:r>
            <a:r>
              <a:rPr lang="en-US" altLang="zh-CN" dirty="0"/>
              <a:t>c </a:t>
            </a:r>
            <a:r>
              <a:rPr lang="en-US" altLang="zh-CN" dirty="0" smtClean="0"/>
              <a:t>≤ </a:t>
            </a:r>
            <a:r>
              <a:rPr lang="en-US" altLang="zh-CN" dirty="0"/>
              <a:t>3g </a:t>
            </a:r>
            <a:r>
              <a:rPr lang="en-US" altLang="zh-CN" dirty="0" smtClean="0"/>
              <a:t>-2</a:t>
            </a:r>
            <a:r>
              <a:rPr lang="en-US" altLang="zh-CN" dirty="0"/>
              <a:t>. Then D1 </a:t>
            </a:r>
            <a:r>
              <a:rPr lang="en-US" altLang="zh-CN" dirty="0" smtClean="0"/>
              <a:t>contains at </a:t>
            </a:r>
            <a:r>
              <a:rPr lang="en-US" altLang="zh-CN" dirty="0"/>
              <a:t>least (</a:t>
            </a:r>
            <a:r>
              <a:rPr lang="en-US" altLang="zh-CN" dirty="0" smtClean="0"/>
              <a:t>3</a:t>
            </a:r>
            <a:r>
              <a:rPr lang="en-US" altLang="zh-CN" baseline="30000" dirty="0" smtClean="0"/>
              <a:t>c/4-1</a:t>
            </a:r>
            <a:r>
              <a:rPr lang="en-US" altLang="zh-CN" dirty="0" smtClean="0"/>
              <a:t> </a:t>
            </a:r>
            <a:r>
              <a:rPr lang="en-US" altLang="zh-CN" dirty="0"/>
              <a:t>+ </a:t>
            </a:r>
            <a:r>
              <a:rPr lang="en-US" altLang="zh-CN" dirty="0" smtClean="0"/>
              <a:t>1)/2 </a:t>
            </a:r>
            <a:r>
              <a:rPr lang="en-US" altLang="zh-CN" dirty="0"/>
              <a:t>vertices.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553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Lemma </a:t>
            </a:r>
            <a:r>
              <a:rPr lang="en-US" altLang="zh-CN" dirty="0" smtClean="0">
                <a:solidFill>
                  <a:srgbClr val="0070C0"/>
                </a:solidFill>
              </a:rPr>
              <a:t>3. </a:t>
            </a:r>
            <a:r>
              <a:rPr lang="en-US" altLang="zh-CN" dirty="0"/>
              <a:t>Let G be a 4-regular graph with girth g </a:t>
            </a:r>
            <a:r>
              <a:rPr lang="en-US" altLang="zh-CN" dirty="0" smtClean="0"/>
              <a:t>≥ </a:t>
            </a:r>
            <a:r>
              <a:rPr lang="en-US" altLang="zh-CN" dirty="0"/>
              <a:t>19. Suppose the cardinality of cyclic vertex </a:t>
            </a:r>
            <a:r>
              <a:rPr lang="en-US" altLang="zh-CN" dirty="0" err="1"/>
              <a:t>cutset</a:t>
            </a:r>
            <a:r>
              <a:rPr lang="en-US" altLang="zh-CN" dirty="0"/>
              <a:t> |</a:t>
            </a:r>
            <a:r>
              <a:rPr lang="en-US" altLang="zh-CN" dirty="0" smtClean="0"/>
              <a:t>S | ≤                                                    2g -1. Then </a:t>
            </a:r>
            <a:r>
              <a:rPr lang="en-US" altLang="zh-CN" dirty="0"/>
              <a:t>a component D1 containing a cycle in </a:t>
            </a:r>
            <a:r>
              <a:rPr lang="en-US" altLang="zh-CN" dirty="0" smtClean="0"/>
              <a:t>G-S </a:t>
            </a:r>
            <a:r>
              <a:rPr lang="en-US" altLang="zh-CN" dirty="0"/>
              <a:t>contains at least (</a:t>
            </a:r>
            <a:r>
              <a:rPr lang="en-US" altLang="zh-CN" dirty="0" smtClean="0"/>
              <a:t>3</a:t>
            </a:r>
            <a:r>
              <a:rPr lang="en-US" altLang="zh-CN" baseline="30000" dirty="0" smtClean="0"/>
              <a:t>c/4-1 </a:t>
            </a:r>
            <a:r>
              <a:rPr lang="en-US" altLang="zh-CN" dirty="0"/>
              <a:t>+ </a:t>
            </a:r>
            <a:r>
              <a:rPr lang="en-US" altLang="zh-CN" dirty="0" smtClean="0"/>
              <a:t>1)/2 vertices.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661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9723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496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3" y="1124744"/>
            <a:ext cx="735330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682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 algorithm for </a:t>
            </a:r>
            <a:r>
              <a:rPr lang="en-US" altLang="zh-CN" dirty="0" smtClean="0"/>
              <a:t>k-regular graphs </a:t>
            </a:r>
            <a:r>
              <a:rPr lang="en-US" altLang="zh-CN" dirty="0"/>
              <a:t>with Fixed 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5814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75756"/>
            <a:ext cx="3505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41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703912"/>
          </a:xfrm>
        </p:spPr>
        <p:txBody>
          <a:bodyPr/>
          <a:lstStyle/>
          <a:p>
            <a:r>
              <a:rPr lang="en-US" altLang="zh-CN" dirty="0" smtClean="0"/>
              <a:t>Algorithm 2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23936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422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56792"/>
                <a:ext cx="8229600" cy="43891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According to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the characterization of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cubic graphs with </a:t>
                </a:r>
                <a:r>
                  <a:rPr lang="en-US" altLang="zh-CN" dirty="0" err="1" smtClean="0">
                    <a:solidFill>
                      <a:srgbClr val="0070C0"/>
                    </a:solidFill>
                  </a:rPr>
                  <a:t>ck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(G) &gt; g, </a:t>
                </a:r>
                <a:r>
                  <a:rPr lang="en-US" altLang="zh-CN" dirty="0"/>
                  <a:t>the efficient </a:t>
                </a:r>
                <a:r>
                  <a:rPr lang="en-US" altLang="zh-CN" dirty="0" smtClean="0"/>
                  <a:t>algorithm of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cycle vertex connectivity </a:t>
                </a:r>
                <a:r>
                  <a:rPr lang="en-US" altLang="zh-CN" dirty="0"/>
                  <a:t>of </a:t>
                </a:r>
                <a:r>
                  <a:rPr lang="en-US" altLang="zh-CN" dirty="0" smtClean="0"/>
                  <a:t>cubic graphs </a:t>
                </a:r>
                <a:r>
                  <a:rPr lang="en-US" altLang="zh-CN" dirty="0"/>
                  <a:t>is designed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Characterizing </a:t>
                </a:r>
                <a:r>
                  <a:rPr lang="en-US" altLang="zh-CN" dirty="0"/>
                  <a:t>the general graph </a:t>
                </a:r>
                <a:r>
                  <a:rPr lang="en-US" altLang="zh-CN" dirty="0" smtClean="0"/>
                  <a:t>with cycle vertex connectivity </a:t>
                </a:r>
                <a:r>
                  <a:rPr lang="en-US" altLang="zh-CN" dirty="0" err="1" smtClean="0"/>
                  <a:t>ck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(G)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≠∞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 smtClean="0"/>
                  <a:t>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Designing an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algorithm for determining the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cycle vertex connectivity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of a general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graph.</a:t>
                </a:r>
              </a:p>
              <a:p>
                <a:endParaRPr lang="en-US" altLang="zh-CN" dirty="0">
                  <a:solidFill>
                    <a:srgbClr val="0070C0"/>
                  </a:solidFill>
                </a:endParaRPr>
              </a:p>
              <a:p>
                <a:r>
                  <a:rPr lang="en-US" altLang="zh-CN" dirty="0"/>
                  <a:t>Designing </a:t>
                </a:r>
                <a:r>
                  <a:rPr lang="en-US" altLang="zh-CN" dirty="0" smtClean="0"/>
                  <a:t> the random algorithms for the cyclic edge (vertex) connectivity.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8229600" cy="4389120"/>
              </a:xfrm>
              <a:blipFill rotWithShape="1">
                <a:blip r:embed="rId2"/>
                <a:stretch>
                  <a:fillRect l="-741" t="-2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519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P.G.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Tait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Remarks on the coloring of maps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Proc. Roy. Soc. Edinburg 10 (1880), pp. 501–503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Tutte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WT,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non-Hamiltonian planar graph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Math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Acad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(1960)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:371–375.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Peroche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On several sorts of connectivity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Discrete Math. 46 (1983), pp. 267–277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[4]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Z.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Dvořák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Kára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král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’, and O.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Pangrác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An algorithm for cyclic edge connectivity of cubic graphs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SWAT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2004, </a:t>
            </a:r>
            <a:r>
              <a:rPr lang="fr-FR" altLang="zh-CN" dirty="0" smtClean="0">
                <a:latin typeface="Times New Roman" pitchFamily="18" charset="0"/>
                <a:cs typeface="Times New Roman" pitchFamily="18" charset="0"/>
              </a:rPr>
              <a:t>LNCS </a:t>
            </a:r>
            <a:r>
              <a:rPr lang="fr-FR" altLang="zh-CN" dirty="0">
                <a:latin typeface="Times New Roman" pitchFamily="18" charset="0"/>
                <a:cs typeface="Times New Roman" pitchFamily="18" charset="0"/>
              </a:rPr>
              <a:t>3111 (2004), pp. 236–247</a:t>
            </a:r>
            <a:r>
              <a:rPr lang="fr-FR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altLang="zh-CN" sz="2800" dirty="0" smtClean="0">
                <a:latin typeface="Times New Roman" pitchFamily="18" charset="0"/>
                <a:cs typeface="Times New Roman" pitchFamily="18" charset="0"/>
              </a:rPr>
              <a:t>[5]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Lou D and Wang W.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An efficient algorithm for cyclic edge connectivity of regular graphs[J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Ars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Combinatoria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2005, 77:311–318.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5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559896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[6]Lou D and Liang K.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An Improved Algorithm for Cyclic Edge Connectivity of Regular Graphs[J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]. ARS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[7]Lou D and Wang W.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Characterization of graphs with infinite cyclic edge connectivity[J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]. Discrete Mathematics, 2008, 308(11):2094–2103.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[8]Plummer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On the cyclic connectivity of planar graphs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[J]. Graph Theory and Applications, 235–242,Springer,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1972.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[9] Lu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Y and Lu X.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An Efficient Algorithm for Cyclic Edge Connectivity of Planar Graphs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[C].// Information Processing, 2009. APCIP 2009. Asia-Pacific Conference on, vol. 2.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IEEE,2009, 193–195.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[10] Lou D and Holton DA.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Lower bound of cyclic edge connectivity for n-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extendability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of regular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graphs[J]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Discrete mathematics, 1993, 112(1-3):139–150.</a:t>
            </a:r>
          </a:p>
          <a:p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7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41588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[11]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J. Liang, D. Lou and Z. Zhang.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A polynomial time algorithm for cyclic vertex connectivity of cubic graphs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[J].International Journal of Computer Mathematics, 2017, 94(7): 1501-1514.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[12]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J. Liang, D. Lou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A polynomial algorithm determining cyclic vertex connectivity of k-regular graphs with fixed k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[J]. Journal of Combinatorial Optimization,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2019.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[13]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J. Liang, D. Lou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Z. Qin ,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A polynomial algorithm determining cyclic vertex connectivity of 4-regular graphs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[J]. Journal of Combinatorial Optimization, 2019.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dirty="0"/>
              <a:t>Research </a:t>
            </a:r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373840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concept of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cyclic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connectivity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proposed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Tait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(1880, [1]) 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appeared in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some theories developed to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solve the Four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Color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Conjecture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Tutte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1960,[2]).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cyclic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connectivity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later changed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cyclic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edge connectivity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distinguish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cyclic vertex connectivity.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9792" y="2132856"/>
            <a:ext cx="5256584" cy="1143000"/>
          </a:xfrm>
        </p:spPr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81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 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definition of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cyclic 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vertex connectivity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first appears in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Peroche’s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paper (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1983, [3]), which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studied the relations among several sorts of connectivity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 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5021912"/>
          </a:xfrm>
        </p:spPr>
        <p:txBody>
          <a:bodyPr>
            <a:normAutofit/>
          </a:bodyPr>
          <a:lstStyle/>
          <a:p>
            <a:r>
              <a:rPr lang="en-US" altLang="zh-CN" dirty="0"/>
              <a:t>The cyclic (vertex and edge) connectivity is an important graph parameter 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They can replace </a:t>
            </a:r>
            <a:r>
              <a:rPr lang="en-US" altLang="zh-CN" dirty="0">
                <a:solidFill>
                  <a:srgbClr val="0070C0"/>
                </a:solidFill>
              </a:rPr>
              <a:t>the usual connectivity in applications where the considered graphs have bounded </a:t>
            </a:r>
            <a:r>
              <a:rPr lang="en-US" altLang="zh-CN" dirty="0" smtClean="0">
                <a:solidFill>
                  <a:srgbClr val="0070C0"/>
                </a:solidFill>
              </a:rPr>
              <a:t>maximum degree, </a:t>
            </a:r>
            <a:r>
              <a:rPr lang="en-US" altLang="zh-CN" dirty="0" smtClean="0"/>
              <a:t>such as ,robustness </a:t>
            </a:r>
            <a:r>
              <a:rPr lang="en-US" altLang="zh-CN" dirty="0"/>
              <a:t>of local computer networks and parallel computer architectures </a:t>
            </a:r>
            <a:r>
              <a:rPr lang="en-US" altLang="zh-CN" dirty="0" smtClean="0"/>
              <a:t>or the </a:t>
            </a:r>
            <a:r>
              <a:rPr lang="en-US" altLang="zh-CN" dirty="0"/>
              <a:t>stability of tertiary structure of proteins </a:t>
            </a:r>
            <a:r>
              <a:rPr lang="en-US" altLang="zh-CN" dirty="0" smtClean="0"/>
              <a:t>(Z</a:t>
            </a:r>
            <a:r>
              <a:rPr lang="en-US" altLang="zh-CN" dirty="0"/>
              <a:t>. </a:t>
            </a:r>
            <a:r>
              <a:rPr lang="en-US" altLang="zh-CN" dirty="0" err="1"/>
              <a:t>Dvořák</a:t>
            </a:r>
            <a:r>
              <a:rPr lang="en-US" altLang="zh-CN" dirty="0"/>
              <a:t> et al., 2004, [4</a:t>
            </a:r>
            <a:r>
              <a:rPr lang="en-US" altLang="zh-CN" dirty="0" smtClean="0"/>
              <a:t>]).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78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 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>
                <a:solidFill>
                  <a:srgbClr val="0070C0"/>
                </a:solidFill>
              </a:rPr>
              <a:t>The </a:t>
            </a:r>
            <a:r>
              <a:rPr lang="en-US" altLang="zh-CN" dirty="0" smtClean="0">
                <a:solidFill>
                  <a:srgbClr val="0070C0"/>
                </a:solidFill>
              </a:rPr>
              <a:t> cyclic vertex connectivity </a:t>
            </a:r>
            <a:r>
              <a:rPr lang="en-US" altLang="zh-CN" dirty="0"/>
              <a:t>is a type of conditional connectivity that </a:t>
            </a:r>
            <a:r>
              <a:rPr lang="en-US" altLang="zh-CN" dirty="0">
                <a:solidFill>
                  <a:srgbClr val="0070C0"/>
                </a:solidFill>
              </a:rPr>
              <a:t>reflects how many nodes </a:t>
            </a:r>
            <a:r>
              <a:rPr lang="en-US" altLang="zh-CN" dirty="0" smtClean="0">
                <a:solidFill>
                  <a:srgbClr val="0070C0"/>
                </a:solidFill>
              </a:rPr>
              <a:t>the </a:t>
            </a:r>
            <a:r>
              <a:rPr lang="en-US" altLang="zh-CN" dirty="0">
                <a:solidFill>
                  <a:srgbClr val="0070C0"/>
                </a:solidFill>
              </a:rPr>
              <a:t>network </a:t>
            </a:r>
            <a:r>
              <a:rPr lang="en-US" altLang="zh-CN" dirty="0" smtClean="0">
                <a:solidFill>
                  <a:srgbClr val="0070C0"/>
                </a:solidFill>
              </a:rPr>
              <a:t>fail within, </a:t>
            </a:r>
            <a:r>
              <a:rPr lang="en-US" altLang="zh-CN" dirty="0">
                <a:solidFill>
                  <a:srgbClr val="0070C0"/>
                </a:solidFill>
              </a:rPr>
              <a:t>but at least two core networks are not broken.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b="1" dirty="0"/>
              <a:t>T</a:t>
            </a:r>
            <a:r>
              <a:rPr lang="en-US" altLang="zh-CN" b="1" dirty="0" smtClean="0"/>
              <a:t>erminology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For a graph </a:t>
            </a:r>
            <a:r>
              <a:rPr lang="en-US" altLang="zh-CN" i="1" dirty="0"/>
              <a:t>G</a:t>
            </a:r>
            <a:r>
              <a:rPr lang="en-US" altLang="zh-CN" dirty="0"/>
              <a:t>, a set </a:t>
            </a:r>
            <a:r>
              <a:rPr lang="en-US" altLang="zh-CN" i="1" dirty="0"/>
              <a:t>S </a:t>
            </a:r>
            <a:r>
              <a:rPr lang="en-US" altLang="zh-CN" dirty="0"/>
              <a:t>of vertices (edges) in </a:t>
            </a:r>
            <a:r>
              <a:rPr lang="en-US" altLang="zh-CN" i="1" dirty="0"/>
              <a:t>G </a:t>
            </a:r>
            <a:r>
              <a:rPr lang="en-US" altLang="zh-CN" dirty="0"/>
              <a:t>is a </a:t>
            </a:r>
            <a:r>
              <a:rPr lang="en-US" altLang="zh-CN" i="1" dirty="0">
                <a:solidFill>
                  <a:srgbClr val="0070C0"/>
                </a:solidFill>
              </a:rPr>
              <a:t>cyclic vertex (edge) </a:t>
            </a:r>
            <a:r>
              <a:rPr lang="en-US" altLang="zh-CN" i="1" dirty="0" err="1">
                <a:solidFill>
                  <a:srgbClr val="0070C0"/>
                </a:solidFill>
              </a:rPr>
              <a:t>cutset</a:t>
            </a:r>
            <a:r>
              <a:rPr lang="en-US" altLang="zh-CN" i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if </a:t>
            </a:r>
            <a:r>
              <a:rPr lang="en-US" altLang="zh-CN" i="1" dirty="0"/>
              <a:t>G</a:t>
            </a:r>
            <a:r>
              <a:rPr lang="en-US" altLang="zh-CN" dirty="0"/>
              <a:t>−</a:t>
            </a:r>
            <a:r>
              <a:rPr lang="en-US" altLang="zh-CN" i="1" dirty="0" smtClean="0"/>
              <a:t>S </a:t>
            </a:r>
            <a:r>
              <a:rPr lang="en-US" altLang="zh-CN" dirty="0" smtClean="0"/>
              <a:t>is </a:t>
            </a:r>
            <a:r>
              <a:rPr lang="en-US" altLang="zh-CN" dirty="0"/>
              <a:t>not connected and at least two components of </a:t>
            </a:r>
            <a:r>
              <a:rPr lang="en-US" altLang="zh-CN" i="1" dirty="0"/>
              <a:t>G</a:t>
            </a:r>
            <a:r>
              <a:rPr lang="en-US" altLang="zh-CN" dirty="0"/>
              <a:t>−</a:t>
            </a:r>
            <a:r>
              <a:rPr lang="en-US" altLang="zh-CN" i="1" dirty="0"/>
              <a:t>S </a:t>
            </a:r>
            <a:r>
              <a:rPr lang="en-US" altLang="zh-CN" dirty="0"/>
              <a:t>contain a cycle respectively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pPr algn="just"/>
            <a:r>
              <a:rPr lang="en-US" altLang="zh-CN" dirty="0" smtClean="0">
                <a:solidFill>
                  <a:srgbClr val="0070C0"/>
                </a:solidFill>
              </a:rPr>
              <a:t>The </a:t>
            </a:r>
            <a:r>
              <a:rPr lang="en-US" altLang="zh-CN" i="1" dirty="0" smtClean="0">
                <a:solidFill>
                  <a:srgbClr val="0070C0"/>
                </a:solidFill>
              </a:rPr>
              <a:t>cyclic </a:t>
            </a:r>
            <a:r>
              <a:rPr lang="en-US" altLang="zh-CN" i="1" dirty="0">
                <a:solidFill>
                  <a:srgbClr val="0070C0"/>
                </a:solidFill>
              </a:rPr>
              <a:t>vertex connectivity </a:t>
            </a:r>
            <a:r>
              <a:rPr lang="en-US" altLang="zh-CN" i="1" dirty="0" err="1">
                <a:solidFill>
                  <a:srgbClr val="0070C0"/>
                </a:solidFill>
              </a:rPr>
              <a:t>cκ</a:t>
            </a:r>
            <a:r>
              <a:rPr lang="en-US" altLang="zh-CN" i="1" dirty="0">
                <a:solidFill>
                  <a:srgbClr val="0070C0"/>
                </a:solidFill>
              </a:rPr>
              <a:t>(G) </a:t>
            </a:r>
            <a:r>
              <a:rPr lang="en-US" altLang="zh-CN" dirty="0"/>
              <a:t>is the cardinality of a minimum cyclic vertex </a:t>
            </a:r>
            <a:r>
              <a:rPr lang="en-US" altLang="zh-CN" dirty="0" err="1" smtClean="0"/>
              <a:t>cutset</a:t>
            </a:r>
            <a:r>
              <a:rPr lang="en-US" altLang="zh-CN" dirty="0"/>
              <a:t> </a:t>
            </a:r>
            <a:r>
              <a:rPr lang="en-US" altLang="zh-CN" dirty="0" smtClean="0"/>
              <a:t>in </a:t>
            </a:r>
            <a:r>
              <a:rPr lang="en-US" altLang="zh-CN" i="1" dirty="0"/>
              <a:t>G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09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Terminology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1498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619672" y="5877272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For example, a cyclic </a:t>
            </a:r>
            <a:r>
              <a:rPr lang="en-US" altLang="zh-CN" sz="2400" dirty="0" smtClean="0"/>
              <a:t>vertex </a:t>
            </a:r>
            <a:r>
              <a:rPr lang="en-US" altLang="zh-CN" sz="2400" dirty="0" err="1" smtClean="0"/>
              <a:t>cutset</a:t>
            </a:r>
            <a:r>
              <a:rPr lang="en-US" altLang="zh-CN" sz="2400" dirty="0" smtClean="0"/>
              <a:t> </a:t>
            </a:r>
            <a:r>
              <a:rPr lang="en-US" altLang="zh-CN" sz="2400" b="1" dirty="0" smtClean="0">
                <a:latin typeface="+mn-ea"/>
              </a:rPr>
              <a:t>{s</a:t>
            </a:r>
            <a:r>
              <a:rPr lang="en-US" altLang="zh-CN" sz="2400" b="1" baseline="-25000" dirty="0" smtClean="0">
                <a:latin typeface="+mn-ea"/>
              </a:rPr>
              <a:t>0</a:t>
            </a:r>
            <a:r>
              <a:rPr lang="en-US" altLang="zh-CN" sz="2400" b="1" dirty="0" smtClean="0">
                <a:latin typeface="+mn-ea"/>
              </a:rPr>
              <a:t>,s</a:t>
            </a:r>
            <a:r>
              <a:rPr lang="en-US" altLang="zh-CN" sz="2400" b="1" baseline="-25000" dirty="0" smtClean="0">
                <a:latin typeface="+mn-ea"/>
              </a:rPr>
              <a:t>1</a:t>
            </a:r>
            <a:r>
              <a:rPr lang="en-US" altLang="zh-CN" sz="2400" b="1" dirty="0" smtClean="0">
                <a:latin typeface="+mn-ea"/>
              </a:rPr>
              <a:t>,s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en-US" altLang="zh-CN" sz="2400" b="1" dirty="0" smtClean="0">
                <a:latin typeface="+mn-ea"/>
              </a:rPr>
              <a:t>,s</a:t>
            </a:r>
            <a:r>
              <a:rPr lang="en-US" altLang="zh-CN" sz="2400" b="1" baseline="-25000" dirty="0" smtClean="0">
                <a:latin typeface="+mn-ea"/>
              </a:rPr>
              <a:t>3</a:t>
            </a:r>
            <a:r>
              <a:rPr lang="en-US" altLang="zh-CN" sz="2400" b="1" dirty="0" smtClean="0">
                <a:latin typeface="+mn-ea"/>
              </a:rPr>
              <a:t>,s</a:t>
            </a:r>
            <a:r>
              <a:rPr lang="en-US" altLang="zh-CN" sz="2400" b="1" baseline="-25000" dirty="0" smtClean="0">
                <a:latin typeface="+mn-ea"/>
              </a:rPr>
              <a:t>4</a:t>
            </a:r>
            <a:r>
              <a:rPr lang="en-US" altLang="zh-CN" sz="2400" b="1" dirty="0" smtClean="0">
                <a:latin typeface="+mn-ea"/>
              </a:rPr>
              <a:t>,s</a:t>
            </a:r>
            <a:r>
              <a:rPr lang="en-US" altLang="zh-CN" sz="2400" b="1" baseline="-25000" dirty="0" smtClean="0">
                <a:latin typeface="+mn-ea"/>
              </a:rPr>
              <a:t>5</a:t>
            </a:r>
            <a:r>
              <a:rPr lang="en-US" altLang="zh-CN" sz="2400" b="1" dirty="0" smtClean="0">
                <a:latin typeface="+mn-ea"/>
              </a:rPr>
              <a:t>,s</a:t>
            </a:r>
            <a:r>
              <a:rPr lang="en-US" altLang="zh-CN" sz="2400" b="1" baseline="-25000" dirty="0" smtClean="0">
                <a:latin typeface="+mn-ea"/>
              </a:rPr>
              <a:t>6</a:t>
            </a:r>
            <a:r>
              <a:rPr lang="en-US" altLang="zh-CN" sz="2400" b="1" dirty="0">
                <a:latin typeface="+mn-ea"/>
              </a:rPr>
              <a:t>}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99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Some results </a:t>
            </a:r>
            <a:br>
              <a:rPr lang="en-US" altLang="zh-CN" dirty="0" smtClean="0"/>
            </a:br>
            <a:r>
              <a:rPr lang="en-US" altLang="zh-CN" dirty="0" smtClean="0"/>
              <a:t>-- </a:t>
            </a:r>
            <a:r>
              <a:rPr lang="en-US" altLang="zh-CN" sz="4000" dirty="0" smtClean="0"/>
              <a:t>cyclic edge connectivity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err="1"/>
              <a:t>Dvoˇrák</a:t>
            </a:r>
            <a:r>
              <a:rPr lang="en-US" altLang="zh-CN" dirty="0"/>
              <a:t> et al</a:t>
            </a:r>
            <a:r>
              <a:rPr lang="en-US" altLang="zh-CN" dirty="0" smtClean="0"/>
              <a:t>. presented an </a:t>
            </a:r>
            <a:r>
              <a:rPr lang="en-US" altLang="zh-CN" i="1" dirty="0" smtClean="0">
                <a:solidFill>
                  <a:srgbClr val="0070C0"/>
                </a:solidFill>
              </a:rPr>
              <a:t>O(v</a:t>
            </a:r>
            <a:r>
              <a:rPr lang="en-US" altLang="zh-CN" baseline="30000" dirty="0" smtClean="0">
                <a:solidFill>
                  <a:srgbClr val="0070C0"/>
                </a:solidFill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log</a:t>
            </a:r>
            <a:r>
              <a:rPr lang="en-US" altLang="zh-CN" baseline="30000" dirty="0">
                <a:solidFill>
                  <a:srgbClr val="0070C0"/>
                </a:solidFill>
              </a:rPr>
              <a:t>2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i="1" dirty="0">
                <a:solidFill>
                  <a:srgbClr val="0070C0"/>
                </a:solidFill>
              </a:rPr>
              <a:t>v)</a:t>
            </a:r>
            <a:r>
              <a:rPr lang="en-US" altLang="zh-CN" dirty="0">
                <a:solidFill>
                  <a:srgbClr val="0070C0"/>
                </a:solidFill>
              </a:rPr>
              <a:t>-</a:t>
            </a:r>
            <a:r>
              <a:rPr lang="en-US" altLang="zh-CN" dirty="0"/>
              <a:t>algorithm for cyclic edge connectivity of </a:t>
            </a:r>
            <a:r>
              <a:rPr lang="en-US" altLang="zh-CN" dirty="0" smtClean="0">
                <a:solidFill>
                  <a:srgbClr val="0070C0"/>
                </a:solidFill>
              </a:rPr>
              <a:t>cubic </a:t>
            </a:r>
            <a:r>
              <a:rPr lang="en-US" altLang="zh-CN" dirty="0">
                <a:solidFill>
                  <a:srgbClr val="0070C0"/>
                </a:solidFill>
              </a:rPr>
              <a:t>graphs</a:t>
            </a:r>
            <a:r>
              <a:rPr lang="en-US" altLang="zh-CN" dirty="0" smtClean="0"/>
              <a:t>. ([4])</a:t>
            </a:r>
          </a:p>
          <a:p>
            <a:endParaRPr lang="en-US" altLang="zh-CN" dirty="0"/>
          </a:p>
          <a:p>
            <a:r>
              <a:rPr lang="en-US" altLang="zh-CN" dirty="0" smtClean="0"/>
              <a:t>Lou </a:t>
            </a:r>
            <a:r>
              <a:rPr lang="en-US" altLang="zh-CN" dirty="0"/>
              <a:t>and Wang (</a:t>
            </a:r>
            <a:r>
              <a:rPr lang="en-US" altLang="zh-CN" dirty="0" smtClean="0"/>
              <a:t>2005,[5]) </a:t>
            </a:r>
            <a:r>
              <a:rPr lang="en-US" altLang="zh-CN" dirty="0"/>
              <a:t>gave algorithms determining the cyclic </a:t>
            </a:r>
            <a:r>
              <a:rPr lang="en-US" altLang="zh-CN" dirty="0" smtClean="0"/>
              <a:t>edge connectivity </a:t>
            </a:r>
            <a:r>
              <a:rPr lang="en-US" altLang="zh-CN" dirty="0"/>
              <a:t>of </a:t>
            </a:r>
            <a:r>
              <a:rPr lang="en-US" altLang="zh-CN" i="1" dirty="0">
                <a:solidFill>
                  <a:srgbClr val="0070C0"/>
                </a:solidFill>
              </a:rPr>
              <a:t>k</a:t>
            </a:r>
            <a:r>
              <a:rPr lang="en-US" altLang="zh-CN" dirty="0">
                <a:solidFill>
                  <a:srgbClr val="0070C0"/>
                </a:solidFill>
              </a:rPr>
              <a:t>-regular graphs</a:t>
            </a:r>
            <a:r>
              <a:rPr lang="en-US" altLang="zh-CN" dirty="0"/>
              <a:t>, and the time complexity in Lou and Liang (</a:t>
            </a:r>
            <a:r>
              <a:rPr lang="en-US" altLang="zh-CN" dirty="0" smtClean="0"/>
              <a:t>2014,[6]) is </a:t>
            </a:r>
            <a:r>
              <a:rPr lang="en-US" altLang="zh-CN" i="1" dirty="0" smtClean="0">
                <a:solidFill>
                  <a:srgbClr val="0070C0"/>
                </a:solidFill>
              </a:rPr>
              <a:t>O(k</a:t>
            </a:r>
            <a:r>
              <a:rPr lang="en-US" altLang="zh-CN" baseline="30000" dirty="0" smtClean="0">
                <a:solidFill>
                  <a:srgbClr val="0070C0"/>
                </a:solidFill>
              </a:rPr>
              <a:t>9</a:t>
            </a:r>
            <a:r>
              <a:rPr lang="en-US" altLang="zh-CN" i="1" dirty="0" smtClean="0">
                <a:solidFill>
                  <a:srgbClr val="0070C0"/>
                </a:solidFill>
              </a:rPr>
              <a:t>v</a:t>
            </a:r>
            <a:r>
              <a:rPr lang="en-US" altLang="zh-CN" baseline="30000" dirty="0" smtClean="0">
                <a:solidFill>
                  <a:srgbClr val="0070C0"/>
                </a:solidFill>
              </a:rPr>
              <a:t>6</a:t>
            </a:r>
            <a:r>
              <a:rPr lang="en-US" altLang="zh-CN" i="1" dirty="0" smtClean="0">
                <a:solidFill>
                  <a:srgbClr val="0070C0"/>
                </a:solidFill>
              </a:rPr>
              <a:t>)</a:t>
            </a:r>
            <a:r>
              <a:rPr lang="en-US" altLang="zh-CN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smtClean="0"/>
              <a:t>Lou and </a:t>
            </a:r>
            <a:r>
              <a:rPr lang="en-US" altLang="zh-CN" dirty="0"/>
              <a:t>Wang </a:t>
            </a:r>
            <a:r>
              <a:rPr lang="en-US" altLang="zh-CN" dirty="0" smtClean="0"/>
              <a:t>(2008,[7])  </a:t>
            </a:r>
            <a:r>
              <a:rPr lang="en-US" altLang="zh-CN" dirty="0"/>
              <a:t>also obtained an algorithm for </a:t>
            </a:r>
            <a:r>
              <a:rPr lang="en-US" altLang="zh-CN" dirty="0">
                <a:solidFill>
                  <a:srgbClr val="0070C0"/>
                </a:solidFill>
              </a:rPr>
              <a:t>determining whether the </a:t>
            </a:r>
            <a:r>
              <a:rPr lang="en-US" altLang="zh-CN" dirty="0" smtClean="0">
                <a:solidFill>
                  <a:srgbClr val="0070C0"/>
                </a:solidFill>
              </a:rPr>
              <a:t>cyclic edge </a:t>
            </a:r>
            <a:r>
              <a:rPr lang="en-US" altLang="zh-CN" dirty="0">
                <a:solidFill>
                  <a:srgbClr val="0070C0"/>
                </a:solidFill>
              </a:rPr>
              <a:t>connectivity of the graph is infinite</a:t>
            </a:r>
            <a:r>
              <a:rPr lang="en-US" altLang="zh-CN" dirty="0"/>
              <a:t>, and the time complexity is </a:t>
            </a:r>
            <a:r>
              <a:rPr lang="en-US" altLang="zh-CN" dirty="0">
                <a:solidFill>
                  <a:srgbClr val="0070C0"/>
                </a:solidFill>
              </a:rPr>
              <a:t>O(|V||E|).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689</TotalTime>
  <Words>1740</Words>
  <Application>Microsoft Office PowerPoint</Application>
  <PresentationFormat>全屏显示(4:3)</PresentationFormat>
  <Paragraphs>103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流畅</vt:lpstr>
      <vt:lpstr>Some results on cyclic vertex (edge) connectivity </vt:lpstr>
      <vt:lpstr>Outline</vt:lpstr>
      <vt:lpstr>Research Background</vt:lpstr>
      <vt:lpstr>Research Background</vt:lpstr>
      <vt:lpstr>Research Background</vt:lpstr>
      <vt:lpstr>Research Background</vt:lpstr>
      <vt:lpstr>Terminology</vt:lpstr>
      <vt:lpstr>Terminology</vt:lpstr>
      <vt:lpstr>Some results  -- cyclic edge connectivity</vt:lpstr>
      <vt:lpstr>Some results  --cyclic edge connectivity of planar graphs</vt:lpstr>
      <vt:lpstr>Some results  --cyclic vertex connectivity</vt:lpstr>
      <vt:lpstr>Some results  --The algorithms for determining the cyclic vertex connectivity</vt:lpstr>
      <vt:lpstr>An algorithm for cyclic vertex connectivity of cubic graphs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algorithm for 4-regular graphs</vt:lpstr>
      <vt:lpstr>PowerPoint 演示文稿</vt:lpstr>
      <vt:lpstr>PowerPoint 演示文稿</vt:lpstr>
      <vt:lpstr>PowerPoint 演示文稿</vt:lpstr>
      <vt:lpstr>The algorithm for k-regular graphs with Fixed k</vt:lpstr>
      <vt:lpstr>PowerPoint 演示文稿</vt:lpstr>
      <vt:lpstr>Future work</vt:lpstr>
      <vt:lpstr>References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results on cyclic vertex connectivity </dc:title>
  <dc:creator>lj</dc:creator>
  <cp:lastModifiedBy>政府版用户</cp:lastModifiedBy>
  <cp:revision>84</cp:revision>
  <dcterms:created xsi:type="dcterms:W3CDTF">2019-06-28T00:15:42Z</dcterms:created>
  <dcterms:modified xsi:type="dcterms:W3CDTF">2019-07-02T13:13:01Z</dcterms:modified>
</cp:coreProperties>
</file>